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32"/>
  </p:notesMasterIdLst>
  <p:sldIdLst>
    <p:sldId id="256" r:id="rId2"/>
    <p:sldId id="341" r:id="rId3"/>
    <p:sldId id="257" r:id="rId4"/>
    <p:sldId id="354" r:id="rId5"/>
    <p:sldId id="259" r:id="rId6"/>
    <p:sldId id="258" r:id="rId7"/>
    <p:sldId id="359" r:id="rId8"/>
    <p:sldId id="260" r:id="rId9"/>
    <p:sldId id="351" r:id="rId10"/>
    <p:sldId id="360" r:id="rId11"/>
    <p:sldId id="355" r:id="rId12"/>
    <p:sldId id="263" r:id="rId13"/>
    <p:sldId id="356" r:id="rId14"/>
    <p:sldId id="361" r:id="rId15"/>
    <p:sldId id="358" r:id="rId16"/>
    <p:sldId id="270" r:id="rId17"/>
    <p:sldId id="352" r:id="rId18"/>
    <p:sldId id="264" r:id="rId19"/>
    <p:sldId id="357" r:id="rId20"/>
    <p:sldId id="268" r:id="rId21"/>
    <p:sldId id="362" r:id="rId22"/>
    <p:sldId id="269" r:id="rId23"/>
    <p:sldId id="363" r:id="rId24"/>
    <p:sldId id="271" r:id="rId25"/>
    <p:sldId id="338" r:id="rId26"/>
    <p:sldId id="339" r:id="rId27"/>
    <p:sldId id="273" r:id="rId28"/>
    <p:sldId id="364" r:id="rId29"/>
    <p:sldId id="353" r:id="rId30"/>
    <p:sldId id="27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22" autoAdjust="0"/>
    <p:restoredTop sz="74490"/>
  </p:normalViewPr>
  <p:slideViewPr>
    <p:cSldViewPr snapToGrid="0">
      <p:cViewPr varScale="1">
        <p:scale>
          <a:sx n="93" d="100"/>
          <a:sy n="93" d="100"/>
        </p:scale>
        <p:origin x="1768"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tiff>
</file>

<file path=ppt/media/image12.tiff>
</file>

<file path=ppt/media/image2.tiff>
</file>

<file path=ppt/media/image21.tiff>
</file>

<file path=ppt/media/image22.tiff>
</file>

<file path=ppt/media/image23.tiff>
</file>

<file path=ppt/media/image24.tiff>
</file>

<file path=ppt/media/image3.tiff>
</file>

<file path=ppt/media/image4.tiff>
</file>

<file path=ppt/media/image5.tiff>
</file>

<file path=ppt/media/image6.tiff>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BCA3F9-AE85-4E9D-B144-5EB25424906E}" type="datetimeFigureOut">
              <a:rPr lang="en-US" smtClean="0"/>
              <a:t>1/30/20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FF8F3D-8EC2-401A-A382-71B6C9BA2D7E}" type="slidenum">
              <a:rPr lang="en-US" smtClean="0"/>
              <a:t>‹#›</a:t>
            </a:fld>
            <a:endParaRPr lang="en-US"/>
          </a:p>
        </p:txBody>
      </p:sp>
    </p:spTree>
    <p:extLst>
      <p:ext uri="{BB962C8B-B14F-4D97-AF65-F5344CB8AC3E}">
        <p14:creationId xmlns:p14="http://schemas.microsoft.com/office/powerpoint/2010/main" val="1244439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FF8F3D-8EC2-401A-A382-71B6C9BA2D7E}" type="slidenum">
              <a:rPr lang="en-US" smtClean="0"/>
              <a:t>1</a:t>
            </a:fld>
            <a:endParaRPr lang="en-US"/>
          </a:p>
        </p:txBody>
      </p:sp>
    </p:spTree>
    <p:extLst>
      <p:ext uri="{BB962C8B-B14F-4D97-AF65-F5344CB8AC3E}">
        <p14:creationId xmlns:p14="http://schemas.microsoft.com/office/powerpoint/2010/main" val="33055137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me introduce to you the concept of BBR and how it takes an orthogonal approach compared to prior work to resolve deadlocks</a:t>
            </a:r>
          </a:p>
        </p:txBody>
      </p:sp>
      <p:sp>
        <p:nvSpPr>
          <p:cNvPr id="4" name="Slide Number Placeholder 3"/>
          <p:cNvSpPr>
            <a:spLocks noGrp="1"/>
          </p:cNvSpPr>
          <p:nvPr>
            <p:ph type="sldNum" sz="quarter" idx="5"/>
          </p:nvPr>
        </p:nvSpPr>
        <p:spPr/>
        <p:txBody>
          <a:bodyPr/>
          <a:lstStyle/>
          <a:p>
            <a:fld id="{01FF8F3D-8EC2-401A-A382-71B6C9BA2D7E}" type="slidenum">
              <a:rPr lang="en-US" smtClean="0"/>
              <a:t>10</a:t>
            </a:fld>
            <a:endParaRPr lang="en-US"/>
          </a:p>
        </p:txBody>
      </p:sp>
    </p:spTree>
    <p:extLst>
      <p:ext uri="{BB962C8B-B14F-4D97-AF65-F5344CB8AC3E}">
        <p14:creationId xmlns:p14="http://schemas.microsoft.com/office/powerpoint/2010/main" val="31142453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same scenario where we see the packets A, B, C and D are involved in deadlock.</a:t>
            </a:r>
          </a:p>
          <a:p>
            <a:r>
              <a:rPr lang="en-US" dirty="0"/>
              <a:t>Let's see how BBR resolves this deadlock.</a:t>
            </a:r>
          </a:p>
          <a:p>
            <a:r>
              <a:rPr lang="en-US" dirty="0"/>
              <a:t>BBR guarantees one empty VC per router, tagged as Brownian bubble or simply bubble initialized in each router at the starting of the network.</a:t>
            </a:r>
          </a:p>
          <a:p>
            <a:r>
              <a:rPr lang="en-US" dirty="0"/>
              <a:t>This bubble randomly moves within the router causing packets to shuffle in the router. Bubble movement simply means reading out packet from the VC where bubble is scheduled to move next and writing the packet back at the current location of the bubble.. effectively moving the bubble at the prior VC of the packet.</a:t>
            </a:r>
          </a:p>
          <a:p>
            <a:r>
              <a:rPr lang="en-US" dirty="0"/>
              <a:t>Here bubble movement has created the free-VC which was earlier the part of deadlock, ready to be acquired by the packets involved in the deadlock..</a:t>
            </a:r>
          </a:p>
          <a:p>
            <a:r>
              <a:rPr lang="en-US" dirty="0"/>
              <a:t>this is how BBR resolves the deadlock and now every packet has moved to its destination-router.</a:t>
            </a:r>
          </a:p>
          <a:p>
            <a:r>
              <a:rPr lang="en-US" dirty="0"/>
              <a:t>One salient point is that unlike deadlock-recovery there's no deadlock-detection is needed in BBR!!</a:t>
            </a:r>
          </a:p>
        </p:txBody>
      </p:sp>
      <p:sp>
        <p:nvSpPr>
          <p:cNvPr id="4" name="Slide Number Placeholder 3"/>
          <p:cNvSpPr>
            <a:spLocks noGrp="1"/>
          </p:cNvSpPr>
          <p:nvPr>
            <p:ph type="sldNum" sz="quarter" idx="5"/>
          </p:nvPr>
        </p:nvSpPr>
        <p:spPr/>
        <p:txBody>
          <a:bodyPr/>
          <a:lstStyle/>
          <a:p>
            <a:fld id="{01FF8F3D-8EC2-401A-A382-71B6C9BA2D7E}" type="slidenum">
              <a:rPr lang="en-US" smtClean="0"/>
              <a:t>11</a:t>
            </a:fld>
            <a:endParaRPr lang="en-US"/>
          </a:p>
        </p:txBody>
      </p:sp>
    </p:spTree>
    <p:extLst>
      <p:ext uri="{BB962C8B-B14F-4D97-AF65-F5344CB8AC3E}">
        <p14:creationId xmlns:p14="http://schemas.microsoft.com/office/powerpoint/2010/main" val="13564908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us see some of the salient feature of Brownian Bubble</a:t>
            </a:r>
          </a:p>
          <a:p>
            <a:r>
              <a:rPr lang="en-US" dirty="0"/>
              <a:t>It moves randomly across input port at a fixed rate.. this is a design-time knob we have provided to the network designers and in our experiments we have referred to it as 'BBR-k', which means bubble moves in every k-cycles.</a:t>
            </a:r>
          </a:p>
          <a:p>
            <a:r>
              <a:rPr lang="en-US" dirty="0"/>
              <a:t>Invariant of BBR is that there will always be one empty VC.. called as bubble or Brownian bubble in the router, this is initialized at the start of the network at randomly chosen input VC except injection input VC</a:t>
            </a:r>
          </a:p>
          <a:p>
            <a:r>
              <a:rPr lang="en-US" dirty="0"/>
              <a:t>and lastly bubble never goes into the injection input port of the router otherwise it may get consume negating the invariant of BBR</a:t>
            </a:r>
          </a:p>
        </p:txBody>
      </p:sp>
      <p:sp>
        <p:nvSpPr>
          <p:cNvPr id="4" name="Slide Number Placeholder 3"/>
          <p:cNvSpPr>
            <a:spLocks noGrp="1"/>
          </p:cNvSpPr>
          <p:nvPr>
            <p:ph type="sldNum" sz="quarter" idx="5"/>
          </p:nvPr>
        </p:nvSpPr>
        <p:spPr/>
        <p:txBody>
          <a:bodyPr/>
          <a:lstStyle/>
          <a:p>
            <a:fld id="{01FF8F3D-8EC2-401A-A382-71B6C9BA2D7E}" type="slidenum">
              <a:rPr lang="en-US" smtClean="0"/>
              <a:t>12</a:t>
            </a:fld>
            <a:endParaRPr lang="en-US"/>
          </a:p>
        </p:txBody>
      </p:sp>
    </p:spTree>
    <p:extLst>
      <p:ext uri="{BB962C8B-B14F-4D97-AF65-F5344CB8AC3E}">
        <p14:creationId xmlns:p14="http://schemas.microsoft.com/office/powerpoint/2010/main" val="35273579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use analyze the proof of deadlock freedom provided by BBR</a:t>
            </a:r>
          </a:p>
          <a:p>
            <a:r>
              <a:rPr lang="en-US" dirty="0"/>
              <a:t>BBR proposes as long as there's unblocked packet present in the network.. BB can effectively replace the un-blocked packet with the deadlocked packet</a:t>
            </a:r>
          </a:p>
          <a:p>
            <a:r>
              <a:rPr lang="en-US" dirty="0"/>
              <a:t>we refer Un blocked packet as the one which is requesting non-deadlocked output port </a:t>
            </a:r>
          </a:p>
          <a:p>
            <a:r>
              <a:rPr lang="en-US" dirty="0"/>
              <a:t>Once unlock packet replaces the original deadlocked packet and leaves the router then it creates a free VC in the router which was originally involved the deadlock ring..</a:t>
            </a:r>
          </a:p>
          <a:p>
            <a:r>
              <a:rPr lang="en-US" dirty="0"/>
              <a:t>this can be taken up by the upstream router to send the earlier deadlocked packet.. leading to the deadlock resolution </a:t>
            </a:r>
          </a:p>
        </p:txBody>
      </p:sp>
      <p:sp>
        <p:nvSpPr>
          <p:cNvPr id="4" name="Slide Number Placeholder 3"/>
          <p:cNvSpPr>
            <a:spLocks noGrp="1"/>
          </p:cNvSpPr>
          <p:nvPr>
            <p:ph type="sldNum" sz="quarter" idx="10"/>
          </p:nvPr>
        </p:nvSpPr>
        <p:spPr/>
        <p:txBody>
          <a:bodyPr/>
          <a:lstStyle/>
          <a:p>
            <a:fld id="{01FF8F3D-8EC2-401A-A382-71B6C9BA2D7E}" type="slidenum">
              <a:rPr lang="en-US" smtClean="0"/>
              <a:t>13</a:t>
            </a:fld>
            <a:endParaRPr lang="en-US"/>
          </a:p>
        </p:txBody>
      </p:sp>
    </p:spTree>
    <p:extLst>
      <p:ext uri="{BB962C8B-B14F-4D97-AF65-F5344CB8AC3E}">
        <p14:creationId xmlns:p14="http://schemas.microsoft.com/office/powerpoint/2010/main" val="29770872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now deep-dive into the micro-architecture and other characteristics of BBR</a:t>
            </a:r>
          </a:p>
        </p:txBody>
      </p:sp>
      <p:sp>
        <p:nvSpPr>
          <p:cNvPr id="4" name="Slide Number Placeholder 3"/>
          <p:cNvSpPr>
            <a:spLocks noGrp="1"/>
          </p:cNvSpPr>
          <p:nvPr>
            <p:ph type="sldNum" sz="quarter" idx="5"/>
          </p:nvPr>
        </p:nvSpPr>
        <p:spPr/>
        <p:txBody>
          <a:bodyPr/>
          <a:lstStyle/>
          <a:p>
            <a:fld id="{01FF8F3D-8EC2-401A-A382-71B6C9BA2D7E}" type="slidenum">
              <a:rPr lang="en-US" smtClean="0"/>
              <a:t>14</a:t>
            </a:fld>
            <a:endParaRPr lang="en-US"/>
          </a:p>
        </p:txBody>
      </p:sp>
    </p:spTree>
    <p:extLst>
      <p:ext uri="{BB962C8B-B14F-4D97-AF65-F5344CB8AC3E}">
        <p14:creationId xmlns:p14="http://schemas.microsoft.com/office/powerpoint/2010/main" val="33720621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Bubble movement requires packet present in VC of any input port in BBR to be able to move to VC of any other input port in BBR</a:t>
            </a:r>
          </a:p>
          <a:p>
            <a:r>
              <a:rPr lang="en-US" dirty="0"/>
              <a:t>This requires micro-architectural changes in the router micro-architecture of BBR</a:t>
            </a:r>
          </a:p>
          <a:p>
            <a:r>
              <a:rPr lang="en-US" dirty="0"/>
              <a:t>Here, we shows the baseline router micro-architecture.. and BBR arguments this micro-architecture by BBR bus which connects all input port except injection input port of the router.</a:t>
            </a:r>
          </a:p>
          <a:p>
            <a:r>
              <a:rPr lang="en-US" dirty="0"/>
              <a:t>There's credit management unit and bubble movement unit which controls how often to move bubble in the router.</a:t>
            </a:r>
          </a:p>
        </p:txBody>
      </p:sp>
      <p:sp>
        <p:nvSpPr>
          <p:cNvPr id="4" name="Slide Number Placeholder 3"/>
          <p:cNvSpPr>
            <a:spLocks noGrp="1"/>
          </p:cNvSpPr>
          <p:nvPr>
            <p:ph type="sldNum" sz="quarter" idx="5"/>
          </p:nvPr>
        </p:nvSpPr>
        <p:spPr/>
        <p:txBody>
          <a:bodyPr/>
          <a:lstStyle/>
          <a:p>
            <a:fld id="{01FF8F3D-8EC2-401A-A382-71B6C9BA2D7E}" type="slidenum">
              <a:rPr lang="en-US" smtClean="0"/>
              <a:t>15</a:t>
            </a:fld>
            <a:endParaRPr lang="en-US"/>
          </a:p>
        </p:txBody>
      </p:sp>
    </p:spTree>
    <p:extLst>
      <p:ext uri="{BB962C8B-B14F-4D97-AF65-F5344CB8AC3E}">
        <p14:creationId xmlns:p14="http://schemas.microsoft.com/office/powerpoint/2010/main" val="7478719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chosen bus as the topology for movement of bubble because, every BBR contains only one bubble therefore there will not be any contention for acquiring there bus.</a:t>
            </a:r>
          </a:p>
          <a:p>
            <a:r>
              <a:rPr lang="en-US" dirty="0"/>
              <a:t>as per our evaluation it has low zero overhead: only 7.4%</a:t>
            </a:r>
          </a:p>
          <a:p>
            <a:r>
              <a:rPr lang="en-US" dirty="0"/>
              <a:t>and BBR bus can be easily extended to arbitrary number of input ports, therefore it is suitable for high-radix routers and irregular topologies</a:t>
            </a:r>
          </a:p>
        </p:txBody>
      </p:sp>
      <p:sp>
        <p:nvSpPr>
          <p:cNvPr id="4" name="Slide Number Placeholder 3"/>
          <p:cNvSpPr>
            <a:spLocks noGrp="1"/>
          </p:cNvSpPr>
          <p:nvPr>
            <p:ph type="sldNum" sz="quarter" idx="5"/>
          </p:nvPr>
        </p:nvSpPr>
        <p:spPr/>
        <p:txBody>
          <a:bodyPr/>
          <a:lstStyle/>
          <a:p>
            <a:fld id="{01FF8F3D-8EC2-401A-A382-71B6C9BA2D7E}" type="slidenum">
              <a:rPr lang="en-US" smtClean="0"/>
              <a:t>16</a:t>
            </a:fld>
            <a:endParaRPr lang="en-US"/>
          </a:p>
        </p:txBody>
      </p:sp>
    </p:spTree>
    <p:extLst>
      <p:ext uri="{BB962C8B-B14F-4D97-AF65-F5344CB8AC3E}">
        <p14:creationId xmlns:p14="http://schemas.microsoft.com/office/powerpoint/2010/main" val="22374685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now discuss the trade of 'Brownian Bubble Movement Frequency'</a:t>
            </a:r>
          </a:p>
          <a:p>
            <a:r>
              <a:rPr lang="en-US" dirty="0"/>
              <a:t>We have two choices for bubble movement frequencies in BBR</a:t>
            </a:r>
          </a:p>
          <a:p>
            <a:r>
              <a:rPr lang="en-US" dirty="0"/>
              <a:t>if we have lower bubble move</a:t>
            </a:r>
          </a:p>
          <a:p>
            <a:r>
              <a:rPr lang="en-US" dirty="0"/>
              <a:t>...</a:t>
            </a:r>
          </a:p>
          <a:p>
            <a:endParaRPr lang="en-US" dirty="0"/>
          </a:p>
          <a:p>
            <a:r>
              <a:rPr lang="en-US" dirty="0"/>
              <a:t>one of the optimization that we have included in our work is prioritizing bubble movement between empty VCs so that there is no energy expended during bubble movement frequency then deadlock persists longer</a:t>
            </a:r>
          </a:p>
        </p:txBody>
      </p:sp>
      <p:sp>
        <p:nvSpPr>
          <p:cNvPr id="4" name="Slide Number Placeholder 3"/>
          <p:cNvSpPr>
            <a:spLocks noGrp="1"/>
          </p:cNvSpPr>
          <p:nvPr>
            <p:ph type="sldNum" sz="quarter" idx="5"/>
          </p:nvPr>
        </p:nvSpPr>
        <p:spPr/>
        <p:txBody>
          <a:bodyPr/>
          <a:lstStyle/>
          <a:p>
            <a:fld id="{01FF8F3D-8EC2-401A-A382-71B6C9BA2D7E}" type="slidenum">
              <a:rPr lang="en-US" smtClean="0"/>
              <a:t>17</a:t>
            </a:fld>
            <a:endParaRPr lang="en-US"/>
          </a:p>
        </p:txBody>
      </p:sp>
    </p:spTree>
    <p:extLst>
      <p:ext uri="{BB962C8B-B14F-4D97-AF65-F5344CB8AC3E}">
        <p14:creationId xmlns:p14="http://schemas.microsoft.com/office/powerpoint/2010/main" val="35161953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need for credit management with the movement of BB in certain cases.</a:t>
            </a:r>
          </a:p>
          <a:p>
            <a:r>
              <a:rPr lang="en-US" dirty="0"/>
              <a:t>Credit are a way for </a:t>
            </a:r>
            <a:r>
              <a:rPr lang="en-US"/>
              <a:t>an upstream </a:t>
            </a:r>
            <a:r>
              <a:rPr lang="en-US" dirty="0"/>
              <a:t>router to track the free buffers at downstream router which in turns allow it to send packet to downstream router.</a:t>
            </a:r>
          </a:p>
          <a:p>
            <a:endParaRPr lang="en-US" dirty="0"/>
          </a:p>
          <a:p>
            <a:r>
              <a:rPr lang="en-US" dirty="0"/>
              <a:t>Since upstream router is not allowed to send a packet to a VC where BB is present, it is agnostic if the corresponding downstream router has packet  or BB at it's input VC</a:t>
            </a:r>
          </a:p>
          <a:p>
            <a:r>
              <a:rPr lang="en-US" dirty="0"/>
              <a:t>Consequently, there's no credit exchange when BB exchange places with a packet.</a:t>
            </a:r>
          </a:p>
          <a:p>
            <a:endParaRPr lang="en-US" dirty="0"/>
          </a:p>
          <a:p>
            <a:r>
              <a:rPr lang="en-US" dirty="0"/>
              <a:t>However, if BB exchange place with a empty VC, it needs to send the decrement credit signal to upstream router, informing it that the VC is now occupied.</a:t>
            </a:r>
          </a:p>
        </p:txBody>
      </p:sp>
      <p:sp>
        <p:nvSpPr>
          <p:cNvPr id="4" name="Slide Number Placeholder 3"/>
          <p:cNvSpPr>
            <a:spLocks noGrp="1"/>
          </p:cNvSpPr>
          <p:nvPr>
            <p:ph type="sldNum" sz="quarter" idx="5"/>
          </p:nvPr>
        </p:nvSpPr>
        <p:spPr/>
        <p:txBody>
          <a:bodyPr/>
          <a:lstStyle/>
          <a:p>
            <a:fld id="{01FF8F3D-8EC2-401A-A382-71B6C9BA2D7E}" type="slidenum">
              <a:rPr lang="en-US" smtClean="0"/>
              <a:t>18</a:t>
            </a:fld>
            <a:endParaRPr lang="en-US"/>
          </a:p>
        </p:txBody>
      </p:sp>
    </p:spTree>
    <p:extLst>
      <p:ext uri="{BB962C8B-B14F-4D97-AF65-F5344CB8AC3E}">
        <p14:creationId xmlns:p14="http://schemas.microsoft.com/office/powerpoint/2010/main" val="9739275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that BBR resolves deadlock as long as there's an unblocked packet present in the network by effectively replacing the deadlock packet.. however there could be a cases, as shown below where there is no unblocked packet present in the BBR in those cases bubble movement will not help to resolve the deadlock</a:t>
            </a:r>
          </a:p>
        </p:txBody>
      </p:sp>
      <p:sp>
        <p:nvSpPr>
          <p:cNvPr id="4" name="Slide Number Placeholder 3"/>
          <p:cNvSpPr>
            <a:spLocks noGrp="1"/>
          </p:cNvSpPr>
          <p:nvPr>
            <p:ph type="sldNum" sz="quarter" idx="10"/>
          </p:nvPr>
        </p:nvSpPr>
        <p:spPr/>
        <p:txBody>
          <a:bodyPr/>
          <a:lstStyle/>
          <a:p>
            <a:fld id="{01FF8F3D-8EC2-401A-A382-71B6C9BA2D7E}" type="slidenum">
              <a:rPr lang="en-US" smtClean="0"/>
              <a:t>19</a:t>
            </a:fld>
            <a:endParaRPr lang="en-US"/>
          </a:p>
        </p:txBody>
      </p:sp>
    </p:spTree>
    <p:extLst>
      <p:ext uri="{BB962C8B-B14F-4D97-AF65-F5344CB8AC3E}">
        <p14:creationId xmlns:p14="http://schemas.microsoft.com/office/powerpoint/2010/main" val="1694402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FF8F3D-8EC2-401A-A382-71B6C9BA2D7E}" type="slidenum">
              <a:rPr lang="en-US" smtClean="0"/>
              <a:t>2</a:t>
            </a:fld>
            <a:endParaRPr lang="en-US"/>
          </a:p>
        </p:txBody>
      </p:sp>
    </p:spTree>
    <p:extLst>
      <p:ext uri="{BB962C8B-B14F-4D97-AF65-F5344CB8AC3E}">
        <p14:creationId xmlns:p14="http://schemas.microsoft.com/office/powerpoint/2010/main" val="23902929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recovers from those cases, we use the mechanism of 'Bubble Exchange'</a:t>
            </a:r>
          </a:p>
          <a:p>
            <a:r>
              <a:rPr lang="en-US" dirty="0"/>
              <a:t>The idea is to periodically exchange bubble in router with packets from neighboring router.</a:t>
            </a:r>
          </a:p>
          <a:p>
            <a:r>
              <a:rPr lang="en-US" dirty="0"/>
              <a:t>based on the occupancy of downstream routers.</a:t>
            </a:r>
          </a:p>
          <a:p>
            <a:endParaRPr lang="en-US" dirty="0"/>
          </a:p>
          <a:p>
            <a:r>
              <a:rPr lang="en-US" dirty="0"/>
              <a:t>Here Occupancy is defined as number of packets sitting in the router compared to total number of input VC available </a:t>
            </a:r>
          </a:p>
          <a:p>
            <a:r>
              <a:rPr lang="en-US" dirty="0"/>
              <a:t>For more details I would encourage to read the paper.</a:t>
            </a:r>
          </a:p>
        </p:txBody>
      </p:sp>
      <p:sp>
        <p:nvSpPr>
          <p:cNvPr id="4" name="Slide Number Placeholder 3"/>
          <p:cNvSpPr>
            <a:spLocks noGrp="1"/>
          </p:cNvSpPr>
          <p:nvPr>
            <p:ph type="sldNum" sz="quarter" idx="5"/>
          </p:nvPr>
        </p:nvSpPr>
        <p:spPr/>
        <p:txBody>
          <a:bodyPr/>
          <a:lstStyle/>
          <a:p>
            <a:fld id="{01FF8F3D-8EC2-401A-A382-71B6C9BA2D7E}" type="slidenum">
              <a:rPr lang="en-US" smtClean="0"/>
              <a:t>20</a:t>
            </a:fld>
            <a:endParaRPr lang="en-US"/>
          </a:p>
        </p:txBody>
      </p:sp>
    </p:spTree>
    <p:extLst>
      <p:ext uri="{BB962C8B-B14F-4D97-AF65-F5344CB8AC3E}">
        <p14:creationId xmlns:p14="http://schemas.microsoft.com/office/powerpoint/2010/main" val="15269393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talk about evaluation methodology used in evaluation of BBR</a:t>
            </a:r>
          </a:p>
        </p:txBody>
      </p:sp>
      <p:sp>
        <p:nvSpPr>
          <p:cNvPr id="4" name="Slide Number Placeholder 3"/>
          <p:cNvSpPr>
            <a:spLocks noGrp="1"/>
          </p:cNvSpPr>
          <p:nvPr>
            <p:ph type="sldNum" sz="quarter" idx="5"/>
          </p:nvPr>
        </p:nvSpPr>
        <p:spPr/>
        <p:txBody>
          <a:bodyPr/>
          <a:lstStyle/>
          <a:p>
            <a:fld id="{01FF8F3D-8EC2-401A-A382-71B6C9BA2D7E}" type="slidenum">
              <a:rPr lang="en-US" smtClean="0"/>
              <a:t>21</a:t>
            </a:fld>
            <a:endParaRPr lang="en-US"/>
          </a:p>
        </p:txBody>
      </p:sp>
    </p:spTree>
    <p:extLst>
      <p:ext uri="{BB962C8B-B14F-4D97-AF65-F5344CB8AC3E}">
        <p14:creationId xmlns:p14="http://schemas.microsoft.com/office/powerpoint/2010/main" val="15610474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used gem5 and Garnet2.0 for our network simulation.</a:t>
            </a:r>
          </a:p>
          <a:p>
            <a:r>
              <a:rPr lang="en-US" dirty="0"/>
              <a:t>We compared our work with state of art Deadlock Avoidance  and Deadlock Recovery schemes </a:t>
            </a:r>
          </a:p>
          <a:p>
            <a:r>
              <a:rPr lang="en-US" dirty="0"/>
              <a:t>We also evaluated BBR for irregular topologies</a:t>
            </a:r>
          </a:p>
        </p:txBody>
      </p:sp>
      <p:sp>
        <p:nvSpPr>
          <p:cNvPr id="4" name="Slide Number Placeholder 3"/>
          <p:cNvSpPr>
            <a:spLocks noGrp="1"/>
          </p:cNvSpPr>
          <p:nvPr>
            <p:ph type="sldNum" sz="quarter" idx="5"/>
          </p:nvPr>
        </p:nvSpPr>
        <p:spPr/>
        <p:txBody>
          <a:bodyPr/>
          <a:lstStyle/>
          <a:p>
            <a:fld id="{01FF8F3D-8EC2-401A-A382-71B6C9BA2D7E}" type="slidenum">
              <a:rPr lang="en-US" smtClean="0"/>
              <a:t>22</a:t>
            </a:fld>
            <a:endParaRPr lang="en-US"/>
          </a:p>
        </p:txBody>
      </p:sp>
    </p:spTree>
    <p:extLst>
      <p:ext uri="{BB962C8B-B14F-4D97-AF65-F5344CB8AC3E}">
        <p14:creationId xmlns:p14="http://schemas.microsoft.com/office/powerpoint/2010/main" val="1264496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Having concept of BBR been illustrated, now's the time for analyzing how BBR performs</a:t>
            </a:r>
          </a:p>
        </p:txBody>
      </p:sp>
      <p:sp>
        <p:nvSpPr>
          <p:cNvPr id="4" name="Slide Number Placeholder 3"/>
          <p:cNvSpPr>
            <a:spLocks noGrp="1"/>
          </p:cNvSpPr>
          <p:nvPr>
            <p:ph type="sldNum" sz="quarter" idx="5"/>
          </p:nvPr>
        </p:nvSpPr>
        <p:spPr/>
        <p:txBody>
          <a:bodyPr/>
          <a:lstStyle/>
          <a:p>
            <a:fld id="{01FF8F3D-8EC2-401A-A382-71B6C9BA2D7E}" type="slidenum">
              <a:rPr lang="en-US" smtClean="0"/>
              <a:t>23</a:t>
            </a:fld>
            <a:endParaRPr lang="en-US"/>
          </a:p>
        </p:txBody>
      </p:sp>
    </p:spTree>
    <p:extLst>
      <p:ext uri="{BB962C8B-B14F-4D97-AF65-F5344CB8AC3E}">
        <p14:creationId xmlns:p14="http://schemas.microsoft.com/office/powerpoint/2010/main" val="27679216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FF8F3D-8EC2-401A-A382-71B6C9BA2D7E}" type="slidenum">
              <a:rPr lang="en-US" smtClean="0"/>
              <a:t>24</a:t>
            </a:fld>
            <a:endParaRPr lang="en-US"/>
          </a:p>
        </p:txBody>
      </p:sp>
    </p:spTree>
    <p:extLst>
      <p:ext uri="{BB962C8B-B14F-4D97-AF65-F5344CB8AC3E}">
        <p14:creationId xmlns:p14="http://schemas.microsoft.com/office/powerpoint/2010/main" val="25890163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traditional performance graphs</a:t>
            </a:r>
          </a:p>
          <a:p>
            <a:r>
              <a:rPr lang="en-US" dirty="0"/>
              <a:t>Explain adaptive routing: whenever there's a choice of router, packet chooses the one which has more free VCs available.</a:t>
            </a:r>
          </a:p>
          <a:p>
            <a:r>
              <a:rPr lang="en-US" dirty="0"/>
              <a:t>in general we see 40% improvement over state of art deadlock avoidance and 2x improvement overstate of art deadlock recovery schemes.</a:t>
            </a:r>
          </a:p>
          <a:p>
            <a:r>
              <a:rPr lang="en-US" dirty="0"/>
              <a:t>this is due to the path diversity provided by the Random routing</a:t>
            </a:r>
          </a:p>
        </p:txBody>
      </p:sp>
      <p:sp>
        <p:nvSpPr>
          <p:cNvPr id="4" name="Slide Number Placeholder 3"/>
          <p:cNvSpPr>
            <a:spLocks noGrp="1"/>
          </p:cNvSpPr>
          <p:nvPr>
            <p:ph type="sldNum" sz="quarter" idx="5"/>
          </p:nvPr>
        </p:nvSpPr>
        <p:spPr/>
        <p:txBody>
          <a:bodyPr/>
          <a:lstStyle/>
          <a:p>
            <a:fld id="{01FF8F3D-8EC2-401A-A382-71B6C9BA2D7E}" type="slidenum">
              <a:rPr lang="en-US" smtClean="0"/>
              <a:t>25</a:t>
            </a:fld>
            <a:endParaRPr lang="en-US"/>
          </a:p>
        </p:txBody>
      </p:sp>
    </p:spTree>
    <p:extLst>
      <p:ext uri="{BB962C8B-B14F-4D97-AF65-F5344CB8AC3E}">
        <p14:creationId xmlns:p14="http://schemas.microsoft.com/office/powerpoint/2010/main" val="11661692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use see how much is Bubble movement overhead introduced by BBR</a:t>
            </a:r>
          </a:p>
          <a:p>
            <a:r>
              <a:rPr lang="en-US" dirty="0"/>
              <a:t>Here y-axis shows the %age of bubble movement over buffer reads and writes</a:t>
            </a:r>
          </a:p>
          <a:p>
            <a:r>
              <a:rPr lang="en-US" dirty="0"/>
              <a:t>At low injection rate there's low probability of deadlocks</a:t>
            </a:r>
          </a:p>
          <a:p>
            <a:r>
              <a:rPr lang="en-US" dirty="0"/>
              <a:t>and we observer virtually 0 BB movement at low injection rate. ( this normalized to the buffer read and write)</a:t>
            </a:r>
          </a:p>
          <a:p>
            <a:r>
              <a:rPr lang="en-US" dirty="0"/>
              <a:t>this is because of one of the optimization that we discussed where bubble movement is prioritized for empty VC</a:t>
            </a:r>
          </a:p>
          <a:p>
            <a:r>
              <a:rPr lang="en-US" dirty="0"/>
              <a:t>therefore BB is adaptive in BBR</a:t>
            </a:r>
          </a:p>
        </p:txBody>
      </p:sp>
      <p:sp>
        <p:nvSpPr>
          <p:cNvPr id="4" name="Slide Number Placeholder 3"/>
          <p:cNvSpPr>
            <a:spLocks noGrp="1"/>
          </p:cNvSpPr>
          <p:nvPr>
            <p:ph type="sldNum" sz="quarter" idx="5"/>
          </p:nvPr>
        </p:nvSpPr>
        <p:spPr/>
        <p:txBody>
          <a:bodyPr/>
          <a:lstStyle/>
          <a:p>
            <a:fld id="{01FF8F3D-8EC2-401A-A382-71B6C9BA2D7E}" type="slidenum">
              <a:rPr lang="en-US" smtClean="0"/>
              <a:t>26</a:t>
            </a:fld>
            <a:endParaRPr lang="en-US"/>
          </a:p>
        </p:txBody>
      </p:sp>
    </p:spTree>
    <p:extLst>
      <p:ext uri="{BB962C8B-B14F-4D97-AF65-F5344CB8AC3E}">
        <p14:creationId xmlns:p14="http://schemas.microsoft.com/office/powerpoint/2010/main" val="10222556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the irregular topology derived from 4x4 Mesh..</a:t>
            </a:r>
          </a:p>
          <a:p>
            <a:r>
              <a:rPr lang="en-US" dirty="0"/>
              <a:t>here link between node 5 and 6 has been disabled.</a:t>
            </a:r>
          </a:p>
          <a:p>
            <a:r>
              <a:rPr lang="en-US" dirty="0"/>
              <a:t>rudimentary way of routing packets in irregular topology involves spanning tree construction. </a:t>
            </a:r>
          </a:p>
          <a:p>
            <a:r>
              <a:rPr lang="en-US" dirty="0"/>
              <a:t>this leads to limited path diversity..</a:t>
            </a:r>
          </a:p>
          <a:p>
            <a:r>
              <a:rPr lang="en-US" dirty="0"/>
              <a:t>particularly link between router 1 and router 2 will not be used by the spanning tree</a:t>
            </a:r>
          </a:p>
          <a:p>
            <a:r>
              <a:rPr lang="en-US" dirty="0"/>
              <a:t>BBR on other hand does not incur such complexity...</a:t>
            </a:r>
          </a:p>
          <a:p>
            <a:r>
              <a:rPr lang="en-US" dirty="0"/>
              <a:t>BBR provides 40% higher throughput over spanning tree because it enjoys more bath diversity</a:t>
            </a:r>
          </a:p>
        </p:txBody>
      </p:sp>
      <p:sp>
        <p:nvSpPr>
          <p:cNvPr id="4" name="Slide Number Placeholder 3"/>
          <p:cNvSpPr>
            <a:spLocks noGrp="1"/>
          </p:cNvSpPr>
          <p:nvPr>
            <p:ph type="sldNum" sz="quarter" idx="5"/>
          </p:nvPr>
        </p:nvSpPr>
        <p:spPr/>
        <p:txBody>
          <a:bodyPr/>
          <a:lstStyle/>
          <a:p>
            <a:fld id="{01FF8F3D-8EC2-401A-A382-71B6C9BA2D7E}" type="slidenum">
              <a:rPr lang="en-US" smtClean="0"/>
              <a:t>27</a:t>
            </a:fld>
            <a:endParaRPr lang="en-US"/>
          </a:p>
        </p:txBody>
      </p:sp>
    </p:spTree>
    <p:extLst>
      <p:ext uri="{BB962C8B-B14F-4D97-AF65-F5344CB8AC3E}">
        <p14:creationId xmlns:p14="http://schemas.microsoft.com/office/powerpoint/2010/main" val="42873276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FF8F3D-8EC2-401A-A382-71B6C9BA2D7E}" type="slidenum">
              <a:rPr lang="en-US" smtClean="0"/>
              <a:t>28</a:t>
            </a:fld>
            <a:endParaRPr lang="en-US"/>
          </a:p>
        </p:txBody>
      </p:sp>
    </p:spTree>
    <p:extLst>
      <p:ext uri="{BB962C8B-B14F-4D97-AF65-F5344CB8AC3E}">
        <p14:creationId xmlns:p14="http://schemas.microsoft.com/office/powerpoint/2010/main" val="27494263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revisit our previous comparison metric where we discuss how previously proposed deadlock freedom schemes performs on the given metric.</a:t>
            </a:r>
          </a:p>
          <a:p>
            <a:r>
              <a:rPr lang="en-US" dirty="0"/>
              <a:t>We see BBR performs well in all the metric and provides Full path diversity. </a:t>
            </a:r>
            <a:r>
              <a:rPr lang="en-US" dirty="0" err="1"/>
              <a:t>highthoughput</a:t>
            </a:r>
            <a:r>
              <a:rPr lang="en-US" dirty="0"/>
              <a:t> doesn't need extra VC, is topology agnostic and doesn't need to detect deadlock.</a:t>
            </a:r>
          </a:p>
        </p:txBody>
      </p:sp>
      <p:sp>
        <p:nvSpPr>
          <p:cNvPr id="4" name="Slide Number Placeholder 3"/>
          <p:cNvSpPr>
            <a:spLocks noGrp="1"/>
          </p:cNvSpPr>
          <p:nvPr>
            <p:ph type="sldNum" sz="quarter" idx="5"/>
          </p:nvPr>
        </p:nvSpPr>
        <p:spPr/>
        <p:txBody>
          <a:bodyPr/>
          <a:lstStyle/>
          <a:p>
            <a:fld id="{01FF8F3D-8EC2-401A-A382-71B6C9BA2D7E}" type="slidenum">
              <a:rPr lang="en-US" smtClean="0"/>
              <a:t>29</a:t>
            </a:fld>
            <a:endParaRPr lang="en-US"/>
          </a:p>
        </p:txBody>
      </p:sp>
    </p:spTree>
    <p:extLst>
      <p:ext uri="{BB962C8B-B14F-4D97-AF65-F5344CB8AC3E}">
        <p14:creationId xmlns:p14="http://schemas.microsoft.com/office/powerpoint/2010/main" val="5596329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FF8F3D-8EC2-401A-A382-71B6C9BA2D7E}" type="slidenum">
              <a:rPr lang="en-US" smtClean="0"/>
              <a:t>3</a:t>
            </a:fld>
            <a:endParaRPr lang="en-US"/>
          </a:p>
        </p:txBody>
      </p:sp>
    </p:spTree>
    <p:extLst>
      <p:ext uri="{BB962C8B-B14F-4D97-AF65-F5344CB8AC3E}">
        <p14:creationId xmlns:p14="http://schemas.microsoft.com/office/powerpoint/2010/main" val="12106650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FF8F3D-8EC2-401A-A382-71B6C9BA2D7E}" type="slidenum">
              <a:rPr lang="en-US" smtClean="0"/>
              <a:t>30</a:t>
            </a:fld>
            <a:endParaRPr lang="en-US"/>
          </a:p>
        </p:txBody>
      </p:sp>
    </p:spTree>
    <p:extLst>
      <p:ext uri="{BB962C8B-B14F-4D97-AF65-F5344CB8AC3E}">
        <p14:creationId xmlns:p14="http://schemas.microsoft.com/office/powerpoint/2010/main" val="798163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FF8F3D-8EC2-401A-A382-71B6C9BA2D7E}" type="slidenum">
              <a:rPr lang="en-US" smtClean="0"/>
              <a:t>4</a:t>
            </a:fld>
            <a:endParaRPr lang="en-US"/>
          </a:p>
        </p:txBody>
      </p:sp>
    </p:spTree>
    <p:extLst>
      <p:ext uri="{BB962C8B-B14F-4D97-AF65-F5344CB8AC3E}">
        <p14:creationId xmlns:p14="http://schemas.microsoft.com/office/powerpoint/2010/main" val="1485645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FF8F3D-8EC2-401A-A382-71B6C9BA2D7E}" type="slidenum">
              <a:rPr lang="en-US" smtClean="0"/>
              <a:t>5</a:t>
            </a:fld>
            <a:endParaRPr lang="en-US"/>
          </a:p>
        </p:txBody>
      </p:sp>
    </p:spTree>
    <p:extLst>
      <p:ext uri="{BB962C8B-B14F-4D97-AF65-F5344CB8AC3E}">
        <p14:creationId xmlns:p14="http://schemas.microsoft.com/office/powerpoint/2010/main" val="27876109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Deadlock are caused due to cyclic dependency of buffers</a:t>
            </a:r>
          </a:p>
          <a:p>
            <a:r>
              <a:rPr lang="en-US" dirty="0"/>
              <a:t>this renders the forward movement of packets</a:t>
            </a:r>
          </a:p>
          <a:p>
            <a:r>
              <a:rPr lang="en-US" dirty="0"/>
              <a:t>it is a correctness problem as it can let to the failure of whole system; hence needs to be treated as first class citizen.</a:t>
            </a:r>
          </a:p>
          <a:p>
            <a:r>
              <a:rPr lang="en-US" dirty="0"/>
              <a:t>The fundamental reason for deadlock to occur is because of the cycles in the channel dependency graph</a:t>
            </a:r>
          </a:p>
          <a:p>
            <a:r>
              <a:rPr lang="en-US" dirty="0"/>
              <a:t>Making channel dependency graph acyclic is tedious process; especially for many core systems</a:t>
            </a:r>
          </a:p>
          <a:p>
            <a:r>
              <a:rPr lang="en-US" dirty="0"/>
              <a:t>and depends both on topology and routing algorithm</a:t>
            </a:r>
          </a:p>
        </p:txBody>
      </p:sp>
      <p:sp>
        <p:nvSpPr>
          <p:cNvPr id="4" name="Slide Number Placeholder 3"/>
          <p:cNvSpPr>
            <a:spLocks noGrp="1"/>
          </p:cNvSpPr>
          <p:nvPr>
            <p:ph type="sldNum" sz="quarter" idx="5"/>
          </p:nvPr>
        </p:nvSpPr>
        <p:spPr/>
        <p:txBody>
          <a:bodyPr/>
          <a:lstStyle/>
          <a:p>
            <a:fld id="{01FF8F3D-8EC2-401A-A382-71B6C9BA2D7E}" type="slidenum">
              <a:rPr lang="en-US" smtClean="0"/>
              <a:t>6</a:t>
            </a:fld>
            <a:endParaRPr lang="en-US"/>
          </a:p>
        </p:txBody>
      </p:sp>
    </p:spTree>
    <p:extLst>
      <p:ext uri="{BB962C8B-B14F-4D97-AF65-F5344CB8AC3E}">
        <p14:creationId xmlns:p14="http://schemas.microsoft.com/office/powerpoint/2010/main" val="3585436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Deadlock is a known problem in networks and significant research efforts has been devoted on making networks deadlock free.</a:t>
            </a:r>
          </a:p>
          <a:p>
            <a:r>
              <a:rPr lang="en-US" dirty="0"/>
              <a:t>Let us see what are the prior solutions proposed in order to make networks deadlock free </a:t>
            </a:r>
          </a:p>
        </p:txBody>
      </p:sp>
      <p:sp>
        <p:nvSpPr>
          <p:cNvPr id="4" name="Slide Number Placeholder 3"/>
          <p:cNvSpPr>
            <a:spLocks noGrp="1"/>
          </p:cNvSpPr>
          <p:nvPr>
            <p:ph type="sldNum" sz="quarter" idx="5"/>
          </p:nvPr>
        </p:nvSpPr>
        <p:spPr/>
        <p:txBody>
          <a:bodyPr/>
          <a:lstStyle/>
          <a:p>
            <a:fld id="{01FF8F3D-8EC2-401A-A382-71B6C9BA2D7E}" type="slidenum">
              <a:rPr lang="en-US" smtClean="0"/>
              <a:t>7</a:t>
            </a:fld>
            <a:endParaRPr lang="en-US"/>
          </a:p>
        </p:txBody>
      </p:sp>
    </p:spTree>
    <p:extLst>
      <p:ext uri="{BB962C8B-B14F-4D97-AF65-F5344CB8AC3E}">
        <p14:creationId xmlns:p14="http://schemas.microsoft.com/office/powerpoint/2010/main" val="18422486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Earlier Solutions proposed can be categorized in following categories:</a:t>
            </a:r>
          </a:p>
          <a:p>
            <a:r>
              <a:rPr lang="en-US" dirty="0"/>
              <a:t>1. Dally's theory:</a:t>
            </a:r>
          </a:p>
          <a:p>
            <a:r>
              <a:rPr lang="en-US" dirty="0"/>
              <a:t>	make CDG acyclic using routing algorithm, by disallowing certain turns</a:t>
            </a:r>
          </a:p>
          <a:p>
            <a:r>
              <a:rPr lang="en-US" dirty="0"/>
              <a:t>	examples are XY routing, West First routing </a:t>
            </a:r>
            <a:r>
              <a:rPr lang="en-US" dirty="0" err="1"/>
              <a:t>etc</a:t>
            </a:r>
            <a:endParaRPr lang="en-US" dirty="0"/>
          </a:p>
          <a:p>
            <a:r>
              <a:rPr lang="en-US" dirty="0"/>
              <a:t>2. </a:t>
            </a:r>
            <a:r>
              <a:rPr lang="en-US" dirty="0" err="1"/>
              <a:t>Duato's</a:t>
            </a:r>
            <a:r>
              <a:rPr lang="en-US" dirty="0"/>
              <a:t> theory</a:t>
            </a:r>
          </a:p>
          <a:p>
            <a:r>
              <a:rPr lang="en-US" dirty="0"/>
              <a:t>	Allows more path diversity</a:t>
            </a:r>
          </a:p>
          <a:p>
            <a:r>
              <a:rPr lang="en-US" dirty="0"/>
              <a:t>	tries to make the extended CDG to acyclic and proves that as long as there is a path which is acyclic then network is deadlock free</a:t>
            </a:r>
          </a:p>
          <a:p>
            <a:r>
              <a:rPr lang="en-US" dirty="0"/>
              <a:t>	examples are escape VC</a:t>
            </a:r>
          </a:p>
          <a:p>
            <a:r>
              <a:rPr lang="en-US" dirty="0"/>
              <a:t>3. There are flow control techniques:</a:t>
            </a:r>
          </a:p>
          <a:p>
            <a:r>
              <a:rPr lang="en-US" dirty="0"/>
              <a:t>	which controls the injection of packets in the network such that deadlock cycle never forms.</a:t>
            </a:r>
          </a:p>
          <a:p>
            <a:r>
              <a:rPr lang="en-US" dirty="0"/>
              <a:t>	examples are Bubble Flow Control</a:t>
            </a:r>
          </a:p>
          <a:p>
            <a:r>
              <a:rPr lang="en-US" dirty="0"/>
              <a:t>4. Deadlock recovery schemes argue that deadlock avoidance allocate excessive hardware just to prevent deadlocks to </a:t>
            </a:r>
            <a:r>
              <a:rPr lang="en-US" dirty="0" err="1"/>
              <a:t>occur..instead</a:t>
            </a:r>
            <a:r>
              <a:rPr lang="en-US" dirty="0"/>
              <a:t> we should detect deadlock and recover from it.</a:t>
            </a:r>
          </a:p>
          <a:p>
            <a:r>
              <a:rPr lang="en-US" dirty="0"/>
              <a:t>	Examples are Disha., static bubble and spin</a:t>
            </a:r>
          </a:p>
          <a:p>
            <a:r>
              <a:rPr lang="en-US" dirty="0"/>
              <a:t>5. Deflection routing is inherently deadlock free.. however it was originally proposed to reduce the buffer requirement from NOC routers.</a:t>
            </a:r>
          </a:p>
          <a:p>
            <a:r>
              <a:rPr lang="en-US" dirty="0"/>
              <a:t>	examples are BLESS and CHIPPER</a:t>
            </a:r>
          </a:p>
        </p:txBody>
      </p:sp>
      <p:sp>
        <p:nvSpPr>
          <p:cNvPr id="4" name="Slide Number Placeholder 3"/>
          <p:cNvSpPr>
            <a:spLocks noGrp="1"/>
          </p:cNvSpPr>
          <p:nvPr>
            <p:ph type="sldNum" sz="quarter" idx="5"/>
          </p:nvPr>
        </p:nvSpPr>
        <p:spPr/>
        <p:txBody>
          <a:bodyPr/>
          <a:lstStyle/>
          <a:p>
            <a:fld id="{01FF8F3D-8EC2-401A-A382-71B6C9BA2D7E}" type="slidenum">
              <a:rPr lang="en-US" smtClean="0"/>
              <a:t>8</a:t>
            </a:fld>
            <a:endParaRPr lang="en-US"/>
          </a:p>
        </p:txBody>
      </p:sp>
    </p:spTree>
    <p:extLst>
      <p:ext uri="{BB962C8B-B14F-4D97-AF65-F5344CB8AC3E}">
        <p14:creationId xmlns:p14="http://schemas.microsoft.com/office/powerpoint/2010/main" val="10071323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us now Qualitatively categories the proposed solutions in Deadlock on the metric of 'Path diversity' 'high-throughput' 'extra-VCs' 'Deadlock detection' and 'Topology independence'</a:t>
            </a:r>
          </a:p>
          <a:p>
            <a:r>
              <a:rPr lang="en-US" dirty="0"/>
              <a:t>We see   .... &lt;explain each solution&gt;</a:t>
            </a:r>
          </a:p>
          <a:p>
            <a:endParaRPr lang="en-US" dirty="0"/>
          </a:p>
          <a:p>
            <a:r>
              <a:rPr lang="en-US" dirty="0"/>
              <a:t>In general we see there's no solution which fulfills all the desired characteristics which providing deadlock freedom.</a:t>
            </a:r>
          </a:p>
          <a:p>
            <a:r>
              <a:rPr lang="en-US" dirty="0"/>
              <a:t>Therefore we ask the question: 'Can we do better?'</a:t>
            </a:r>
          </a:p>
        </p:txBody>
      </p:sp>
      <p:sp>
        <p:nvSpPr>
          <p:cNvPr id="4" name="Slide Number Placeholder 3"/>
          <p:cNvSpPr>
            <a:spLocks noGrp="1"/>
          </p:cNvSpPr>
          <p:nvPr>
            <p:ph type="sldNum" sz="quarter" idx="5"/>
          </p:nvPr>
        </p:nvSpPr>
        <p:spPr/>
        <p:txBody>
          <a:bodyPr/>
          <a:lstStyle/>
          <a:p>
            <a:fld id="{01FF8F3D-8EC2-401A-A382-71B6C9BA2D7E}" type="slidenum">
              <a:rPr lang="en-US" smtClean="0"/>
              <a:t>9</a:t>
            </a:fld>
            <a:endParaRPr lang="en-US"/>
          </a:p>
        </p:txBody>
      </p:sp>
    </p:spTree>
    <p:extLst>
      <p:ext uri="{BB962C8B-B14F-4D97-AF65-F5344CB8AC3E}">
        <p14:creationId xmlns:p14="http://schemas.microsoft.com/office/powerpoint/2010/main" val="634805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normAutofit/>
          </a:bodyPr>
          <a:lstStyle>
            <a:lvl1pPr marL="0" indent="0" algn="r">
              <a:buNone/>
              <a:defRPr sz="3200">
                <a:solidFill>
                  <a:schemeClr val="tx1">
                    <a:lumMod val="85000"/>
                    <a:lumOff val="1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r>
              <a:rPr lang="en-US"/>
              <a:t>9/16/18</a:t>
            </a:r>
          </a:p>
        </p:txBody>
      </p:sp>
      <p:sp>
        <p:nvSpPr>
          <p:cNvPr id="5" name="Footer Placeholder 4"/>
          <p:cNvSpPr>
            <a:spLocks noGrp="1"/>
          </p:cNvSpPr>
          <p:nvPr>
            <p:ph type="ftr" sz="quarter" idx="11"/>
          </p:nvPr>
        </p:nvSpPr>
        <p:spPr>
          <a:xfrm>
            <a:off x="958189" y="6401578"/>
            <a:ext cx="6753226" cy="365125"/>
          </a:xfrm>
        </p:spPr>
        <p:txBody>
          <a:bodyPr/>
          <a:lstStyle/>
          <a:p>
            <a:r>
              <a:rPr lang="en-US"/>
              <a:t>Brownian Bubble Router | NOCS 2018                   Mayank Parasar, Ankit Sinha &amp; Tushar Krishna | Georgia Tech</a:t>
            </a:r>
            <a:endParaRPr lang="en-US" dirty="0"/>
          </a:p>
        </p:txBody>
      </p:sp>
      <p:sp>
        <p:nvSpPr>
          <p:cNvPr id="6" name="Slide Number Placeholder 5"/>
          <p:cNvSpPr>
            <a:spLocks noGrp="1"/>
          </p:cNvSpPr>
          <p:nvPr>
            <p:ph type="sldNum" sz="quarter" idx="12"/>
          </p:nvPr>
        </p:nvSpPr>
        <p:spPr/>
        <p:txBody>
          <a:bodyPr/>
          <a:lstStyle/>
          <a:p>
            <a:fld id="{0D1D0697-F66A-EE4C-B4D3-9802540BCCA0}" type="slidenum">
              <a:rPr lang="en-US" smtClean="0"/>
              <a:t>‹#›</a:t>
            </a:fld>
            <a:endParaRPr lang="en-US"/>
          </a:p>
        </p:txBody>
      </p:sp>
      <p:grpSp>
        <p:nvGrpSpPr>
          <p:cNvPr id="56" name="Group 55"/>
          <p:cNvGrpSpPr/>
          <p:nvPr userDrawn="1"/>
        </p:nvGrpSpPr>
        <p:grpSpPr>
          <a:xfrm>
            <a:off x="9835346" y="83871"/>
            <a:ext cx="1046675" cy="928688"/>
            <a:chOff x="-2220464" y="3217020"/>
            <a:chExt cx="2637151" cy="2586083"/>
          </a:xfrm>
          <a:solidFill>
            <a:schemeClr val="accent2"/>
          </a:solidFill>
        </p:grpSpPr>
        <p:cxnSp>
          <p:nvCxnSpPr>
            <p:cNvPr id="57" name="Straight Connector 56"/>
            <p:cNvCxnSpPr/>
            <p:nvPr/>
          </p:nvCxnSpPr>
          <p:spPr>
            <a:xfrm>
              <a:off x="-1884826" y="4137709"/>
              <a:ext cx="1946100" cy="0"/>
            </a:xfrm>
            <a:prstGeom prst="line">
              <a:avLst/>
            </a:prstGeom>
            <a:grpFill/>
            <a:ln w="38100" cap="flat" cmpd="sng" algn="ctr">
              <a:solidFill>
                <a:schemeClr val="accent1"/>
              </a:solidFill>
              <a:prstDash val="solid"/>
            </a:ln>
            <a:effectLst/>
          </p:spPr>
        </p:cxnSp>
        <p:cxnSp>
          <p:nvCxnSpPr>
            <p:cNvPr id="58" name="Straight Connector 57"/>
            <p:cNvCxnSpPr/>
            <p:nvPr/>
          </p:nvCxnSpPr>
          <p:spPr>
            <a:xfrm>
              <a:off x="-1884826" y="4893147"/>
              <a:ext cx="1965876" cy="0"/>
            </a:xfrm>
            <a:prstGeom prst="line">
              <a:avLst/>
            </a:prstGeom>
            <a:grpFill/>
            <a:ln w="38100" cap="flat" cmpd="sng" algn="ctr">
              <a:solidFill>
                <a:schemeClr val="accent1"/>
              </a:solidFill>
              <a:prstDash val="solid"/>
            </a:ln>
            <a:effectLst/>
          </p:spPr>
        </p:cxnSp>
        <p:cxnSp>
          <p:nvCxnSpPr>
            <p:cNvPr id="59" name="Straight Connector 58"/>
            <p:cNvCxnSpPr/>
            <p:nvPr/>
          </p:nvCxnSpPr>
          <p:spPr>
            <a:xfrm>
              <a:off x="-1884826" y="5637851"/>
              <a:ext cx="1965876" cy="0"/>
            </a:xfrm>
            <a:prstGeom prst="line">
              <a:avLst/>
            </a:prstGeom>
            <a:grpFill/>
            <a:ln w="38100" cap="flat" cmpd="sng" algn="ctr">
              <a:solidFill>
                <a:schemeClr val="accent1"/>
              </a:solidFill>
              <a:prstDash val="solid"/>
            </a:ln>
            <a:effectLst/>
          </p:spPr>
        </p:cxnSp>
        <p:cxnSp>
          <p:nvCxnSpPr>
            <p:cNvPr id="60" name="Straight Connector 59"/>
            <p:cNvCxnSpPr/>
            <p:nvPr/>
          </p:nvCxnSpPr>
          <p:spPr>
            <a:xfrm flipV="1">
              <a:off x="-2052645" y="3547524"/>
              <a:ext cx="0" cy="1925075"/>
            </a:xfrm>
            <a:prstGeom prst="line">
              <a:avLst/>
            </a:prstGeom>
            <a:grpFill/>
            <a:ln w="38100" cap="flat" cmpd="sng" algn="ctr">
              <a:solidFill>
                <a:schemeClr val="accent1"/>
              </a:solidFill>
              <a:prstDash val="solid"/>
            </a:ln>
            <a:effectLst/>
          </p:spPr>
        </p:cxnSp>
        <p:cxnSp>
          <p:nvCxnSpPr>
            <p:cNvPr id="61" name="Straight Connector 60"/>
            <p:cNvCxnSpPr/>
            <p:nvPr/>
          </p:nvCxnSpPr>
          <p:spPr>
            <a:xfrm>
              <a:off x="-1285473" y="3547524"/>
              <a:ext cx="0" cy="1925075"/>
            </a:xfrm>
            <a:prstGeom prst="line">
              <a:avLst/>
            </a:prstGeom>
            <a:grpFill/>
            <a:ln w="38100" cap="flat" cmpd="sng" algn="ctr">
              <a:solidFill>
                <a:schemeClr val="accent1"/>
              </a:solidFill>
              <a:prstDash val="solid"/>
            </a:ln>
            <a:effectLst/>
          </p:spPr>
        </p:cxnSp>
        <p:cxnSp>
          <p:nvCxnSpPr>
            <p:cNvPr id="62" name="Straight Connector 61"/>
            <p:cNvCxnSpPr/>
            <p:nvPr/>
          </p:nvCxnSpPr>
          <p:spPr>
            <a:xfrm>
              <a:off x="-518303" y="3547524"/>
              <a:ext cx="0" cy="1925075"/>
            </a:xfrm>
            <a:prstGeom prst="line">
              <a:avLst/>
            </a:prstGeom>
            <a:grpFill/>
            <a:ln w="38100" cap="flat" cmpd="sng" algn="ctr">
              <a:solidFill>
                <a:schemeClr val="accent1"/>
              </a:solidFill>
              <a:prstDash val="solid"/>
            </a:ln>
            <a:effectLst/>
          </p:spPr>
        </p:cxnSp>
        <p:cxnSp>
          <p:nvCxnSpPr>
            <p:cNvPr id="63" name="Straight Connector 62"/>
            <p:cNvCxnSpPr/>
            <p:nvPr/>
          </p:nvCxnSpPr>
          <p:spPr>
            <a:xfrm>
              <a:off x="248869" y="3547524"/>
              <a:ext cx="0" cy="1925075"/>
            </a:xfrm>
            <a:prstGeom prst="line">
              <a:avLst/>
            </a:prstGeom>
            <a:grpFill/>
            <a:ln w="38100" cap="flat" cmpd="sng" algn="ctr">
              <a:solidFill>
                <a:schemeClr val="accent1"/>
              </a:solidFill>
              <a:prstDash val="solid"/>
            </a:ln>
            <a:effectLst/>
          </p:spPr>
        </p:cxnSp>
        <p:cxnSp>
          <p:nvCxnSpPr>
            <p:cNvPr id="64" name="Straight Connector 63"/>
            <p:cNvCxnSpPr/>
            <p:nvPr/>
          </p:nvCxnSpPr>
          <p:spPr>
            <a:xfrm>
              <a:off x="-1884826" y="3382272"/>
              <a:ext cx="1965876" cy="0"/>
            </a:xfrm>
            <a:prstGeom prst="line">
              <a:avLst/>
            </a:prstGeom>
            <a:grpFill/>
            <a:ln w="38100" cap="flat" cmpd="sng" algn="ctr">
              <a:solidFill>
                <a:schemeClr val="accent1"/>
              </a:solidFill>
              <a:prstDash val="solid"/>
            </a:ln>
            <a:effectLst/>
          </p:spPr>
        </p:cxnSp>
        <p:sp>
          <p:nvSpPr>
            <p:cNvPr id="65" name="Rectangle 64"/>
            <p:cNvSpPr/>
            <p:nvPr/>
          </p:nvSpPr>
          <p:spPr>
            <a:xfrm>
              <a:off x="-2220464" y="3217020"/>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66" name="Rectangle 65"/>
            <p:cNvSpPr/>
            <p:nvPr/>
          </p:nvSpPr>
          <p:spPr>
            <a:xfrm>
              <a:off x="-1453293" y="3217020"/>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67" name="Rectangle 66"/>
            <p:cNvSpPr/>
            <p:nvPr/>
          </p:nvSpPr>
          <p:spPr>
            <a:xfrm>
              <a:off x="-686122" y="3217020"/>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68" name="Rectangle 67"/>
            <p:cNvSpPr/>
            <p:nvPr/>
          </p:nvSpPr>
          <p:spPr>
            <a:xfrm>
              <a:off x="81049" y="3217020"/>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69" name="Rectangle 68"/>
            <p:cNvSpPr/>
            <p:nvPr/>
          </p:nvSpPr>
          <p:spPr>
            <a:xfrm>
              <a:off x="-2220464" y="3972457"/>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70" name="Rectangle 69"/>
            <p:cNvSpPr/>
            <p:nvPr/>
          </p:nvSpPr>
          <p:spPr>
            <a:xfrm>
              <a:off x="-1453293" y="3972457"/>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71" name="Rectangle 70"/>
            <p:cNvSpPr/>
            <p:nvPr/>
          </p:nvSpPr>
          <p:spPr>
            <a:xfrm>
              <a:off x="-686122" y="3972457"/>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72" name="Rectangle 71"/>
            <p:cNvSpPr/>
            <p:nvPr/>
          </p:nvSpPr>
          <p:spPr>
            <a:xfrm>
              <a:off x="-2220464" y="4727895"/>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73" name="Rectangle 72"/>
            <p:cNvSpPr/>
            <p:nvPr/>
          </p:nvSpPr>
          <p:spPr>
            <a:xfrm>
              <a:off x="-1453293" y="4727895"/>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74" name="Rectangle 73"/>
            <p:cNvSpPr/>
            <p:nvPr/>
          </p:nvSpPr>
          <p:spPr>
            <a:xfrm>
              <a:off x="-686122" y="4727895"/>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75" name="Rectangle 74"/>
            <p:cNvSpPr/>
            <p:nvPr/>
          </p:nvSpPr>
          <p:spPr>
            <a:xfrm>
              <a:off x="81049" y="4727895"/>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76" name="Rectangle 75"/>
            <p:cNvSpPr/>
            <p:nvPr/>
          </p:nvSpPr>
          <p:spPr>
            <a:xfrm>
              <a:off x="-2220464" y="5472599"/>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77" name="Rectangle 76"/>
            <p:cNvSpPr/>
            <p:nvPr/>
          </p:nvSpPr>
          <p:spPr>
            <a:xfrm>
              <a:off x="-1453293" y="5472599"/>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78" name="Rectangle 77"/>
            <p:cNvSpPr/>
            <p:nvPr/>
          </p:nvSpPr>
          <p:spPr>
            <a:xfrm>
              <a:off x="-686122" y="5472599"/>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79" name="Rectangle 78"/>
            <p:cNvSpPr/>
            <p:nvPr/>
          </p:nvSpPr>
          <p:spPr>
            <a:xfrm>
              <a:off x="81049" y="5472599"/>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80" name="Rectangle 79"/>
            <p:cNvSpPr/>
            <p:nvPr/>
          </p:nvSpPr>
          <p:spPr>
            <a:xfrm>
              <a:off x="61273" y="3972457"/>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grpSp>
    </p:spTree>
    <p:extLst>
      <p:ext uri="{BB962C8B-B14F-4D97-AF65-F5344CB8AC3E}">
        <p14:creationId xmlns:p14="http://schemas.microsoft.com/office/powerpoint/2010/main" val="2159651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0D1D0697-F66A-EE4C-B4D3-9802540BCCA0}" type="slidenum">
              <a:rPr lang="en-US" smtClean="0"/>
              <a:t>‹#›</a:t>
            </a:fld>
            <a:endParaRPr lang="en-US"/>
          </a:p>
        </p:txBody>
      </p:sp>
      <p:sp>
        <p:nvSpPr>
          <p:cNvPr id="7" name="Date Placeholder 3">
            <a:extLst>
              <a:ext uri="{FF2B5EF4-FFF2-40B4-BE49-F238E27FC236}">
                <a16:creationId xmlns:a16="http://schemas.microsoft.com/office/drawing/2014/main" id="{44DEA409-3259-8546-8BA4-2B4CC5C7005C}"/>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8" name="Footer Placeholder 4">
            <a:extLst>
              <a:ext uri="{FF2B5EF4-FFF2-40B4-BE49-F238E27FC236}">
                <a16:creationId xmlns:a16="http://schemas.microsoft.com/office/drawing/2014/main" id="{130799C0-3956-8949-A242-17C01AAD5B6B}"/>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393383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0D1D0697-F66A-EE4C-B4D3-9802540BCCA0}"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
        <p:nvSpPr>
          <p:cNvPr id="10" name="Date Placeholder 3">
            <a:extLst>
              <a:ext uri="{FF2B5EF4-FFF2-40B4-BE49-F238E27FC236}">
                <a16:creationId xmlns:a16="http://schemas.microsoft.com/office/drawing/2014/main" id="{58ABAA53-CD8E-B441-96C4-444CE4C1B54C}"/>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11" name="Footer Placeholder 4">
            <a:extLst>
              <a:ext uri="{FF2B5EF4-FFF2-40B4-BE49-F238E27FC236}">
                <a16:creationId xmlns:a16="http://schemas.microsoft.com/office/drawing/2014/main" id="{F6BE6CC2-A0D0-4E46-9DFC-0E285A4A7817}"/>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3760090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0D1D0697-F66A-EE4C-B4D3-9802540BCCA0}" type="slidenum">
              <a:rPr lang="en-US" smtClean="0"/>
              <a:t>‹#›</a:t>
            </a:fld>
            <a:endParaRPr lang="en-US"/>
          </a:p>
        </p:txBody>
      </p:sp>
      <p:sp>
        <p:nvSpPr>
          <p:cNvPr id="7" name="Date Placeholder 3">
            <a:extLst>
              <a:ext uri="{FF2B5EF4-FFF2-40B4-BE49-F238E27FC236}">
                <a16:creationId xmlns:a16="http://schemas.microsoft.com/office/drawing/2014/main" id="{7EDBA232-0D0F-C247-B7C2-13A78E02CF26}"/>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8" name="Footer Placeholder 4">
            <a:extLst>
              <a:ext uri="{FF2B5EF4-FFF2-40B4-BE49-F238E27FC236}">
                <a16:creationId xmlns:a16="http://schemas.microsoft.com/office/drawing/2014/main" id="{B6231967-058E-A943-ACE0-8C42323CF08D}"/>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31434938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0D1D0697-F66A-EE4C-B4D3-9802540BCCA0}"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10" name="Date Placeholder 3">
            <a:extLst>
              <a:ext uri="{FF2B5EF4-FFF2-40B4-BE49-F238E27FC236}">
                <a16:creationId xmlns:a16="http://schemas.microsoft.com/office/drawing/2014/main" id="{BC9C02B4-7305-B644-9501-49128404186E}"/>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11" name="Footer Placeholder 4">
            <a:extLst>
              <a:ext uri="{FF2B5EF4-FFF2-40B4-BE49-F238E27FC236}">
                <a16:creationId xmlns:a16="http://schemas.microsoft.com/office/drawing/2014/main" id="{8A0784D3-4F5A-CD4A-A441-79943E7B22E9}"/>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9981472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0D1D0697-F66A-EE4C-B4D3-9802540BCCA0}" type="slidenum">
              <a:rPr lang="en-US" smtClean="0"/>
              <a:t>‹#›</a:t>
            </a:fld>
            <a:endParaRPr lang="en-US"/>
          </a:p>
        </p:txBody>
      </p:sp>
      <p:sp>
        <p:nvSpPr>
          <p:cNvPr id="8" name="Date Placeholder 3">
            <a:extLst>
              <a:ext uri="{FF2B5EF4-FFF2-40B4-BE49-F238E27FC236}">
                <a16:creationId xmlns:a16="http://schemas.microsoft.com/office/drawing/2014/main" id="{FB0CAD69-7CEC-A14C-BFA2-EBDB43E5DB94}"/>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9" name="Footer Placeholder 4">
            <a:extLst>
              <a:ext uri="{FF2B5EF4-FFF2-40B4-BE49-F238E27FC236}">
                <a16:creationId xmlns:a16="http://schemas.microsoft.com/office/drawing/2014/main" id="{6F65E8B1-48D0-AB49-BFD9-00EC625ADBA3}"/>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9557080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0D1D0697-F66A-EE4C-B4D3-9802540BCCA0}" type="slidenum">
              <a:rPr lang="en-US" smtClean="0"/>
              <a:t>‹#›</a:t>
            </a:fld>
            <a:endParaRPr lang="en-US"/>
          </a:p>
        </p:txBody>
      </p:sp>
      <p:sp>
        <p:nvSpPr>
          <p:cNvPr id="7" name="Date Placeholder 3">
            <a:extLst>
              <a:ext uri="{FF2B5EF4-FFF2-40B4-BE49-F238E27FC236}">
                <a16:creationId xmlns:a16="http://schemas.microsoft.com/office/drawing/2014/main" id="{3E48784B-0C3D-D140-8B9A-F780F489FB76}"/>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8" name="Footer Placeholder 4">
            <a:extLst>
              <a:ext uri="{FF2B5EF4-FFF2-40B4-BE49-F238E27FC236}">
                <a16:creationId xmlns:a16="http://schemas.microsoft.com/office/drawing/2014/main" id="{25E73649-33CA-F046-BFFD-F1B33AE44635}"/>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40520673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0D1D0697-F66A-EE4C-B4D3-9802540BCCA0}" type="slidenum">
              <a:rPr lang="en-US" smtClean="0"/>
              <a:t>‹#›</a:t>
            </a:fld>
            <a:endParaRPr lang="en-US"/>
          </a:p>
        </p:txBody>
      </p:sp>
      <p:sp>
        <p:nvSpPr>
          <p:cNvPr id="7" name="Date Placeholder 3">
            <a:extLst>
              <a:ext uri="{FF2B5EF4-FFF2-40B4-BE49-F238E27FC236}">
                <a16:creationId xmlns:a16="http://schemas.microsoft.com/office/drawing/2014/main" id="{FAA7E87E-A85C-8E4E-81C4-1AC2247D80F8}"/>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8" name="Footer Placeholder 4">
            <a:extLst>
              <a:ext uri="{FF2B5EF4-FFF2-40B4-BE49-F238E27FC236}">
                <a16:creationId xmlns:a16="http://schemas.microsoft.com/office/drawing/2014/main" id="{7BB5FC59-A4EE-2D45-A9C7-893D4EFC3273}"/>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740011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p:cNvSpPr>
            <a:spLocks noGrp="1"/>
          </p:cNvSpPr>
          <p:nvPr>
            <p:ph idx="1"/>
          </p:nvPr>
        </p:nvSpPr>
        <p:spPr>
          <a:xfrm>
            <a:off x="677334" y="1114425"/>
            <a:ext cx="8596668" cy="5287154"/>
          </a:xfrm>
        </p:spPr>
        <p:txBody>
          <a:bodyPr/>
          <a:lstStyle>
            <a:lvl1pPr>
              <a:spcBef>
                <a:spcPts val="160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5" name="Footer Placeholder 4"/>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
        <p:nvSpPr>
          <p:cNvPr id="6" name="Slide Number Placeholder 5"/>
          <p:cNvSpPr>
            <a:spLocks noGrp="1"/>
          </p:cNvSpPr>
          <p:nvPr>
            <p:ph type="sldNum" sz="quarter" idx="12"/>
          </p:nvPr>
        </p:nvSpPr>
        <p:spPr/>
        <p:txBody>
          <a:bodyPr/>
          <a:lstStyle/>
          <a:p>
            <a:fld id="{0D1D0697-F66A-EE4C-B4D3-9802540BCCA0}" type="slidenum">
              <a:rPr lang="en-US" smtClean="0"/>
              <a:t>‹#›</a:t>
            </a:fld>
            <a:endParaRPr lang="en-US"/>
          </a:p>
        </p:txBody>
      </p:sp>
    </p:spTree>
    <p:extLst>
      <p:ext uri="{BB962C8B-B14F-4D97-AF65-F5344CB8AC3E}">
        <p14:creationId xmlns:p14="http://schemas.microsoft.com/office/powerpoint/2010/main" val="1478873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0D1D0697-F66A-EE4C-B4D3-9802540BCCA0}" type="slidenum">
              <a:rPr lang="en-US" smtClean="0"/>
              <a:t>‹#›</a:t>
            </a:fld>
            <a:endParaRPr lang="en-US"/>
          </a:p>
        </p:txBody>
      </p:sp>
      <p:sp>
        <p:nvSpPr>
          <p:cNvPr id="9" name="Date Placeholder 3">
            <a:extLst>
              <a:ext uri="{FF2B5EF4-FFF2-40B4-BE49-F238E27FC236}">
                <a16:creationId xmlns:a16="http://schemas.microsoft.com/office/drawing/2014/main" id="{B98AAD60-2777-C845-B3F2-9E68ADE1BE30}"/>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10" name="Footer Placeholder 4">
            <a:extLst>
              <a:ext uri="{FF2B5EF4-FFF2-40B4-BE49-F238E27FC236}">
                <a16:creationId xmlns:a16="http://schemas.microsoft.com/office/drawing/2014/main" id="{39012DE8-3A88-2940-B782-47B242533315}"/>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410787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p:cNvSpPr>
          <p:nvPr>
            <p:ph type="sldNum" sz="quarter" idx="12"/>
          </p:nvPr>
        </p:nvSpPr>
        <p:spPr/>
        <p:txBody>
          <a:bodyPr/>
          <a:lstStyle/>
          <a:p>
            <a:fld id="{0D1D0697-F66A-EE4C-B4D3-9802540BCCA0}" type="slidenum">
              <a:rPr lang="en-US" smtClean="0"/>
              <a:t>‹#›</a:t>
            </a:fld>
            <a:endParaRPr lang="en-US"/>
          </a:p>
        </p:txBody>
      </p:sp>
      <p:sp>
        <p:nvSpPr>
          <p:cNvPr id="8" name="Date Placeholder 3">
            <a:extLst>
              <a:ext uri="{FF2B5EF4-FFF2-40B4-BE49-F238E27FC236}">
                <a16:creationId xmlns:a16="http://schemas.microsoft.com/office/drawing/2014/main" id="{3036571A-D92A-994D-8031-54E3E80C1694}"/>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9" name="Footer Placeholder 4">
            <a:extLst>
              <a:ext uri="{FF2B5EF4-FFF2-40B4-BE49-F238E27FC236}">
                <a16:creationId xmlns:a16="http://schemas.microsoft.com/office/drawing/2014/main" id="{7D8D475E-678C-1049-A8C9-4B0E3B4DF42C}"/>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2962448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p:cNvSpPr>
            <a:spLocks noGrp="1"/>
          </p:cNvSpPr>
          <p:nvPr>
            <p:ph type="sldNum" sz="quarter" idx="12"/>
          </p:nvPr>
        </p:nvSpPr>
        <p:spPr/>
        <p:txBody>
          <a:bodyPr/>
          <a:lstStyle/>
          <a:p>
            <a:fld id="{0D1D0697-F66A-EE4C-B4D3-9802540BCCA0}" type="slidenum">
              <a:rPr lang="en-US" smtClean="0"/>
              <a:t>‹#›</a:t>
            </a:fld>
            <a:endParaRPr lang="en-US"/>
          </a:p>
        </p:txBody>
      </p:sp>
      <p:sp>
        <p:nvSpPr>
          <p:cNvPr id="10" name="Date Placeholder 3">
            <a:extLst>
              <a:ext uri="{FF2B5EF4-FFF2-40B4-BE49-F238E27FC236}">
                <a16:creationId xmlns:a16="http://schemas.microsoft.com/office/drawing/2014/main" id="{D78661A2-0243-F94A-BB59-825E2F21160E}"/>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11" name="Footer Placeholder 4">
            <a:extLst>
              <a:ext uri="{FF2B5EF4-FFF2-40B4-BE49-F238E27FC236}">
                <a16:creationId xmlns:a16="http://schemas.microsoft.com/office/drawing/2014/main" id="{4851BD87-F3F8-3541-B3F4-7F911FBC24DA}"/>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1702177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5" name="Slide Number Placeholder 4"/>
          <p:cNvSpPr>
            <a:spLocks noGrp="1"/>
          </p:cNvSpPr>
          <p:nvPr>
            <p:ph type="sldNum" sz="quarter" idx="12"/>
          </p:nvPr>
        </p:nvSpPr>
        <p:spPr/>
        <p:txBody>
          <a:bodyPr/>
          <a:lstStyle/>
          <a:p>
            <a:fld id="{0D1D0697-F66A-EE4C-B4D3-9802540BCCA0}" type="slidenum">
              <a:rPr lang="en-US" smtClean="0"/>
              <a:t>‹#›</a:t>
            </a:fld>
            <a:endParaRPr lang="en-US"/>
          </a:p>
        </p:txBody>
      </p:sp>
      <p:sp>
        <p:nvSpPr>
          <p:cNvPr id="6" name="Date Placeholder 3">
            <a:extLst>
              <a:ext uri="{FF2B5EF4-FFF2-40B4-BE49-F238E27FC236}">
                <a16:creationId xmlns:a16="http://schemas.microsoft.com/office/drawing/2014/main" id="{7E339530-0C7A-274F-9B38-6AFE97FA5888}"/>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7" name="Footer Placeholder 4">
            <a:extLst>
              <a:ext uri="{FF2B5EF4-FFF2-40B4-BE49-F238E27FC236}">
                <a16:creationId xmlns:a16="http://schemas.microsoft.com/office/drawing/2014/main" id="{7E8DA1EF-6D8B-C346-931D-D8157DC3C06C}"/>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20447495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D1D0697-F66A-EE4C-B4D3-9802540BCCA0}" type="slidenum">
              <a:rPr lang="en-US" smtClean="0"/>
              <a:t>‹#›</a:t>
            </a:fld>
            <a:endParaRPr lang="en-US"/>
          </a:p>
        </p:txBody>
      </p:sp>
      <p:sp>
        <p:nvSpPr>
          <p:cNvPr id="7" name="Date Placeholder 3">
            <a:extLst>
              <a:ext uri="{FF2B5EF4-FFF2-40B4-BE49-F238E27FC236}">
                <a16:creationId xmlns:a16="http://schemas.microsoft.com/office/drawing/2014/main" id="{6F66F08E-4DB8-DA49-9A48-3E3ED2C09220}"/>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8" name="Footer Placeholder 4">
            <a:extLst>
              <a:ext uri="{FF2B5EF4-FFF2-40B4-BE49-F238E27FC236}">
                <a16:creationId xmlns:a16="http://schemas.microsoft.com/office/drawing/2014/main" id="{049B2DC2-BA5E-3742-B9B6-8F6FB8BDCE67}"/>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1221862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7" name="Slide Number Placeholder 6"/>
          <p:cNvSpPr>
            <a:spLocks noGrp="1"/>
          </p:cNvSpPr>
          <p:nvPr>
            <p:ph type="sldNum" sz="quarter" idx="12"/>
          </p:nvPr>
        </p:nvSpPr>
        <p:spPr/>
        <p:txBody>
          <a:bodyPr/>
          <a:lstStyle/>
          <a:p>
            <a:fld id="{0D1D0697-F66A-EE4C-B4D3-9802540BCCA0}" type="slidenum">
              <a:rPr lang="en-US" smtClean="0"/>
              <a:t>‹#›</a:t>
            </a:fld>
            <a:endParaRPr lang="en-US"/>
          </a:p>
        </p:txBody>
      </p:sp>
      <p:sp>
        <p:nvSpPr>
          <p:cNvPr id="8" name="Date Placeholder 3">
            <a:extLst>
              <a:ext uri="{FF2B5EF4-FFF2-40B4-BE49-F238E27FC236}">
                <a16:creationId xmlns:a16="http://schemas.microsoft.com/office/drawing/2014/main" id="{D4A19911-9B6B-7C48-8475-6A4CC523EBC6}"/>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9" name="Footer Placeholder 4">
            <a:extLst>
              <a:ext uri="{FF2B5EF4-FFF2-40B4-BE49-F238E27FC236}">
                <a16:creationId xmlns:a16="http://schemas.microsoft.com/office/drawing/2014/main" id="{1BC636BD-8DFC-414B-9328-06591AE5A057}"/>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634166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Slide Number Placeholder 6"/>
          <p:cNvSpPr>
            <a:spLocks noGrp="1"/>
          </p:cNvSpPr>
          <p:nvPr>
            <p:ph type="sldNum" sz="quarter" idx="12"/>
          </p:nvPr>
        </p:nvSpPr>
        <p:spPr/>
        <p:txBody>
          <a:bodyPr/>
          <a:lstStyle/>
          <a:p>
            <a:fld id="{0D1D0697-F66A-EE4C-B4D3-9802540BCCA0}" type="slidenum">
              <a:rPr lang="en-US" smtClean="0"/>
              <a:t>‹#›</a:t>
            </a:fld>
            <a:endParaRPr lang="en-US"/>
          </a:p>
        </p:txBody>
      </p:sp>
      <p:sp>
        <p:nvSpPr>
          <p:cNvPr id="8" name="Date Placeholder 3">
            <a:extLst>
              <a:ext uri="{FF2B5EF4-FFF2-40B4-BE49-F238E27FC236}">
                <a16:creationId xmlns:a16="http://schemas.microsoft.com/office/drawing/2014/main" id="{CE41EEE0-25E3-2740-BA4C-3E7232296B72}"/>
              </a:ext>
            </a:extLst>
          </p:cNvPr>
          <p:cNvSpPr>
            <a:spLocks noGrp="1"/>
          </p:cNvSpPr>
          <p:nvPr>
            <p:ph type="dt" sz="half" idx="10"/>
          </p:nvPr>
        </p:nvSpPr>
        <p:spPr>
          <a:xfrm>
            <a:off x="8262307" y="6401579"/>
            <a:ext cx="812911" cy="365125"/>
          </a:xfrm>
        </p:spPr>
        <p:txBody>
          <a:bodyPr/>
          <a:lstStyle>
            <a:lvl1pPr>
              <a:defRPr sz="1050" b="1">
                <a:solidFill>
                  <a:schemeClr val="tx1"/>
                </a:solidFill>
              </a:defRPr>
            </a:lvl1pPr>
          </a:lstStyle>
          <a:p>
            <a:r>
              <a:rPr lang="en-US"/>
              <a:t>9/16/18</a:t>
            </a:r>
            <a:endParaRPr lang="en-US" dirty="0"/>
          </a:p>
        </p:txBody>
      </p:sp>
      <p:sp>
        <p:nvSpPr>
          <p:cNvPr id="9" name="Footer Placeholder 4">
            <a:extLst>
              <a:ext uri="{FF2B5EF4-FFF2-40B4-BE49-F238E27FC236}">
                <a16:creationId xmlns:a16="http://schemas.microsoft.com/office/drawing/2014/main" id="{5A25FCB7-3158-8D45-B8B2-E8E40E5F734F}"/>
              </a:ext>
            </a:extLst>
          </p:cNvPr>
          <p:cNvSpPr>
            <a:spLocks noGrp="1"/>
          </p:cNvSpPr>
          <p:nvPr>
            <p:ph type="ftr" sz="quarter" idx="11"/>
          </p:nvPr>
        </p:nvSpPr>
        <p:spPr>
          <a:xfrm>
            <a:off x="668866" y="6401580"/>
            <a:ext cx="7584973" cy="365125"/>
          </a:xfrm>
        </p:spPr>
        <p:txBody>
          <a:bodyPr/>
          <a:lstStyle>
            <a:lvl1pPr>
              <a:defRPr sz="1050" b="1">
                <a:solidFill>
                  <a:schemeClr val="tx1"/>
                </a:solidFill>
              </a:defRPr>
            </a:lvl1pPr>
          </a:lstStyle>
          <a:p>
            <a:r>
              <a:rPr lang="en-US"/>
              <a:t>Brownian Bubble Router | NOCS 2018                   Mayank Parasar, Ankit Sinha &amp; Tushar Krishna | Georgia Tech</a:t>
            </a:r>
            <a:endParaRPr lang="en-US" dirty="0"/>
          </a:p>
        </p:txBody>
      </p:sp>
    </p:spTree>
    <p:extLst>
      <p:ext uri="{BB962C8B-B14F-4D97-AF65-F5344CB8AC3E}">
        <p14:creationId xmlns:p14="http://schemas.microsoft.com/office/powerpoint/2010/main" val="3424061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userDrawn="1"/>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3" name="Rectangle 25"/>
            <p:cNvSpPr/>
            <p:nvPr userDrawn="1"/>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707009" y="213915"/>
            <a:ext cx="8596668" cy="763717"/>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677334" y="1157741"/>
            <a:ext cx="8596668" cy="51525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95822" y="6401579"/>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r>
              <a:rPr lang="en-US"/>
              <a:t>9/16/18</a:t>
            </a:r>
            <a:endParaRPr lang="en-US" dirty="0"/>
          </a:p>
        </p:txBody>
      </p:sp>
      <p:sp>
        <p:nvSpPr>
          <p:cNvPr id="5" name="Footer Placeholder 4"/>
          <p:cNvSpPr>
            <a:spLocks noGrp="1"/>
          </p:cNvSpPr>
          <p:nvPr>
            <p:ph type="ftr" sz="quarter" idx="3"/>
          </p:nvPr>
        </p:nvSpPr>
        <p:spPr>
          <a:xfrm>
            <a:off x="668867" y="6401580"/>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Brownian Bubble Router | NOCS 2018                   Mayank Parasar, Ankit Sinha &amp; Tushar Krishna | Georgia Tech</a:t>
            </a:r>
            <a:endParaRPr lang="en-US" dirty="0"/>
          </a:p>
        </p:txBody>
      </p:sp>
      <p:sp>
        <p:nvSpPr>
          <p:cNvPr id="6" name="Slide Number Placeholder 5"/>
          <p:cNvSpPr>
            <a:spLocks noGrp="1"/>
          </p:cNvSpPr>
          <p:nvPr>
            <p:ph type="sldNum" sz="quarter" idx="4"/>
          </p:nvPr>
        </p:nvSpPr>
        <p:spPr>
          <a:xfrm>
            <a:off x="11358436" y="6401579"/>
            <a:ext cx="683339" cy="365125"/>
          </a:xfrm>
          <a:prstGeom prst="rect">
            <a:avLst/>
          </a:prstGeom>
        </p:spPr>
        <p:txBody>
          <a:bodyPr vert="horz" lIns="91440" tIns="45720" rIns="91440" bIns="45720" rtlCol="0" anchor="ctr"/>
          <a:lstStyle>
            <a:lvl1pPr algn="r">
              <a:defRPr sz="1600">
                <a:solidFill>
                  <a:schemeClr val="accent2"/>
                </a:solidFill>
              </a:defRPr>
            </a:lvl1pPr>
          </a:lstStyle>
          <a:p>
            <a:fld id="{0D1D0697-F66A-EE4C-B4D3-9802540BCCA0}" type="slidenum">
              <a:rPr lang="en-US" smtClean="0"/>
              <a:pPr/>
              <a:t>‹#›</a:t>
            </a:fld>
            <a:endParaRPr lang="en-US" dirty="0"/>
          </a:p>
        </p:txBody>
      </p:sp>
      <p:cxnSp>
        <p:nvCxnSpPr>
          <p:cNvPr id="9" name="Straight Connector 8"/>
          <p:cNvCxnSpPr/>
          <p:nvPr userDrawn="1"/>
        </p:nvCxnSpPr>
        <p:spPr>
          <a:xfrm>
            <a:off x="377554" y="6401579"/>
            <a:ext cx="8993458" cy="0"/>
          </a:xfrm>
          <a:prstGeom prst="line">
            <a:avLst/>
          </a:prstGeom>
          <a:ln w="44450">
            <a:solidFill>
              <a:schemeClr val="accent1"/>
            </a:solidFill>
          </a:ln>
        </p:spPr>
        <p:style>
          <a:lnRef idx="1">
            <a:schemeClr val="dk1"/>
          </a:lnRef>
          <a:fillRef idx="0">
            <a:schemeClr val="dk1"/>
          </a:fillRef>
          <a:effectRef idx="0">
            <a:schemeClr val="dk1"/>
          </a:effectRef>
          <a:fontRef idx="minor">
            <a:schemeClr val="tx1"/>
          </a:fontRef>
        </p:style>
      </p:cxnSp>
      <p:cxnSp>
        <p:nvCxnSpPr>
          <p:cNvPr id="30" name="Straight Connector 29"/>
          <p:cNvCxnSpPr/>
          <p:nvPr userDrawn="1"/>
        </p:nvCxnSpPr>
        <p:spPr>
          <a:xfrm flipV="1">
            <a:off x="707009" y="977633"/>
            <a:ext cx="8596668" cy="0"/>
          </a:xfrm>
          <a:prstGeom prst="line">
            <a:avLst/>
          </a:prstGeom>
          <a:ln w="57150">
            <a:solidFill>
              <a:schemeClr val="accent2">
                <a:lumMod val="50000"/>
              </a:schemeClr>
            </a:solidFill>
          </a:ln>
        </p:spPr>
        <p:style>
          <a:lnRef idx="1">
            <a:schemeClr val="dk1"/>
          </a:lnRef>
          <a:fillRef idx="0">
            <a:schemeClr val="dk1"/>
          </a:fillRef>
          <a:effectRef idx="0">
            <a:schemeClr val="dk1"/>
          </a:effectRef>
          <a:fontRef idx="minor">
            <a:schemeClr val="tx1"/>
          </a:fontRef>
        </p:style>
      </p:cxnSp>
      <p:cxnSp>
        <p:nvCxnSpPr>
          <p:cNvPr id="33" name="Straight Connector 32"/>
          <p:cNvCxnSpPr/>
          <p:nvPr userDrawn="1"/>
        </p:nvCxnSpPr>
        <p:spPr>
          <a:xfrm>
            <a:off x="29675" y="977633"/>
            <a:ext cx="677334" cy="0"/>
          </a:xfrm>
          <a:prstGeom prst="line">
            <a:avLst/>
          </a:prstGeom>
          <a:ln w="57150">
            <a:solidFill>
              <a:schemeClr val="accent1"/>
            </a:solidFill>
          </a:ln>
        </p:spPr>
        <p:style>
          <a:lnRef idx="1">
            <a:schemeClr val="dk1"/>
          </a:lnRef>
          <a:fillRef idx="0">
            <a:schemeClr val="dk1"/>
          </a:fillRef>
          <a:effectRef idx="0">
            <a:schemeClr val="dk1"/>
          </a:effectRef>
          <a:fontRef idx="minor">
            <a:schemeClr val="tx1"/>
          </a:fontRef>
        </p:style>
      </p:cxnSp>
      <p:cxnSp>
        <p:nvCxnSpPr>
          <p:cNvPr id="34" name="Straight Connector 33"/>
          <p:cNvCxnSpPr/>
          <p:nvPr userDrawn="1"/>
        </p:nvCxnSpPr>
        <p:spPr>
          <a:xfrm>
            <a:off x="9303677" y="977633"/>
            <a:ext cx="366502" cy="0"/>
          </a:xfrm>
          <a:prstGeom prst="line">
            <a:avLst/>
          </a:prstGeom>
          <a:ln w="57150">
            <a:solidFill>
              <a:schemeClr val="accent1"/>
            </a:solidFill>
          </a:ln>
        </p:spPr>
        <p:style>
          <a:lnRef idx="1">
            <a:schemeClr val="dk1"/>
          </a:lnRef>
          <a:fillRef idx="0">
            <a:schemeClr val="dk1"/>
          </a:fillRef>
          <a:effectRef idx="0">
            <a:schemeClr val="dk1"/>
          </a:effectRef>
          <a:fontRef idx="minor">
            <a:schemeClr val="tx1"/>
          </a:fontRef>
        </p:style>
      </p:cxnSp>
      <p:grpSp>
        <p:nvGrpSpPr>
          <p:cNvPr id="35" name="Group 34"/>
          <p:cNvGrpSpPr/>
          <p:nvPr userDrawn="1"/>
        </p:nvGrpSpPr>
        <p:grpSpPr>
          <a:xfrm>
            <a:off x="9835346" y="83871"/>
            <a:ext cx="1046675" cy="928688"/>
            <a:chOff x="-2220464" y="3217020"/>
            <a:chExt cx="2637151" cy="2586083"/>
          </a:xfrm>
          <a:solidFill>
            <a:schemeClr val="accent2"/>
          </a:solidFill>
        </p:grpSpPr>
        <p:cxnSp>
          <p:nvCxnSpPr>
            <p:cNvPr id="36" name="Straight Connector 35"/>
            <p:cNvCxnSpPr/>
            <p:nvPr/>
          </p:nvCxnSpPr>
          <p:spPr>
            <a:xfrm>
              <a:off x="-1884826" y="4137709"/>
              <a:ext cx="1946100" cy="0"/>
            </a:xfrm>
            <a:prstGeom prst="line">
              <a:avLst/>
            </a:prstGeom>
            <a:grpFill/>
            <a:ln w="38100" cap="flat" cmpd="sng" algn="ctr">
              <a:solidFill>
                <a:schemeClr val="accent1"/>
              </a:solidFill>
              <a:prstDash val="solid"/>
            </a:ln>
            <a:effectLst/>
          </p:spPr>
        </p:cxnSp>
        <p:cxnSp>
          <p:nvCxnSpPr>
            <p:cNvPr id="37" name="Straight Connector 36"/>
            <p:cNvCxnSpPr/>
            <p:nvPr/>
          </p:nvCxnSpPr>
          <p:spPr>
            <a:xfrm>
              <a:off x="-1884826" y="4893147"/>
              <a:ext cx="1965876" cy="0"/>
            </a:xfrm>
            <a:prstGeom prst="line">
              <a:avLst/>
            </a:prstGeom>
            <a:grpFill/>
            <a:ln w="38100" cap="flat" cmpd="sng" algn="ctr">
              <a:solidFill>
                <a:schemeClr val="accent1"/>
              </a:solidFill>
              <a:prstDash val="solid"/>
            </a:ln>
            <a:effectLst/>
          </p:spPr>
        </p:cxnSp>
        <p:cxnSp>
          <p:nvCxnSpPr>
            <p:cNvPr id="38" name="Straight Connector 37"/>
            <p:cNvCxnSpPr/>
            <p:nvPr/>
          </p:nvCxnSpPr>
          <p:spPr>
            <a:xfrm>
              <a:off x="-1884826" y="5637851"/>
              <a:ext cx="1965876" cy="0"/>
            </a:xfrm>
            <a:prstGeom prst="line">
              <a:avLst/>
            </a:prstGeom>
            <a:grpFill/>
            <a:ln w="38100" cap="flat" cmpd="sng" algn="ctr">
              <a:solidFill>
                <a:schemeClr val="accent1"/>
              </a:solidFill>
              <a:prstDash val="solid"/>
            </a:ln>
            <a:effectLst/>
          </p:spPr>
        </p:cxnSp>
        <p:cxnSp>
          <p:nvCxnSpPr>
            <p:cNvPr id="39" name="Straight Connector 38"/>
            <p:cNvCxnSpPr/>
            <p:nvPr/>
          </p:nvCxnSpPr>
          <p:spPr>
            <a:xfrm flipV="1">
              <a:off x="-2052645" y="3547524"/>
              <a:ext cx="0" cy="1925075"/>
            </a:xfrm>
            <a:prstGeom prst="line">
              <a:avLst/>
            </a:prstGeom>
            <a:grpFill/>
            <a:ln w="38100" cap="flat" cmpd="sng" algn="ctr">
              <a:solidFill>
                <a:schemeClr val="accent1"/>
              </a:solidFill>
              <a:prstDash val="solid"/>
            </a:ln>
            <a:effectLst/>
          </p:spPr>
        </p:cxnSp>
        <p:cxnSp>
          <p:nvCxnSpPr>
            <p:cNvPr id="40" name="Straight Connector 39"/>
            <p:cNvCxnSpPr/>
            <p:nvPr/>
          </p:nvCxnSpPr>
          <p:spPr>
            <a:xfrm>
              <a:off x="-1285473" y="3547524"/>
              <a:ext cx="0" cy="1925075"/>
            </a:xfrm>
            <a:prstGeom prst="line">
              <a:avLst/>
            </a:prstGeom>
            <a:grpFill/>
            <a:ln w="38100" cap="flat" cmpd="sng" algn="ctr">
              <a:solidFill>
                <a:schemeClr val="accent1"/>
              </a:solidFill>
              <a:prstDash val="solid"/>
            </a:ln>
            <a:effectLst/>
          </p:spPr>
        </p:cxnSp>
        <p:cxnSp>
          <p:nvCxnSpPr>
            <p:cNvPr id="41" name="Straight Connector 40"/>
            <p:cNvCxnSpPr/>
            <p:nvPr/>
          </p:nvCxnSpPr>
          <p:spPr>
            <a:xfrm>
              <a:off x="-518303" y="3547524"/>
              <a:ext cx="0" cy="1925075"/>
            </a:xfrm>
            <a:prstGeom prst="line">
              <a:avLst/>
            </a:prstGeom>
            <a:grpFill/>
            <a:ln w="38100" cap="flat" cmpd="sng" algn="ctr">
              <a:solidFill>
                <a:schemeClr val="accent1"/>
              </a:solidFill>
              <a:prstDash val="solid"/>
            </a:ln>
            <a:effectLst/>
          </p:spPr>
        </p:cxnSp>
        <p:cxnSp>
          <p:nvCxnSpPr>
            <p:cNvPr id="42" name="Straight Connector 41"/>
            <p:cNvCxnSpPr/>
            <p:nvPr/>
          </p:nvCxnSpPr>
          <p:spPr>
            <a:xfrm>
              <a:off x="248869" y="3547524"/>
              <a:ext cx="0" cy="1925075"/>
            </a:xfrm>
            <a:prstGeom prst="line">
              <a:avLst/>
            </a:prstGeom>
            <a:grpFill/>
            <a:ln w="38100" cap="flat" cmpd="sng" algn="ctr">
              <a:solidFill>
                <a:schemeClr val="accent1"/>
              </a:solidFill>
              <a:prstDash val="solid"/>
            </a:ln>
            <a:effectLst/>
          </p:spPr>
        </p:cxnSp>
        <p:cxnSp>
          <p:nvCxnSpPr>
            <p:cNvPr id="43" name="Straight Connector 42"/>
            <p:cNvCxnSpPr/>
            <p:nvPr/>
          </p:nvCxnSpPr>
          <p:spPr>
            <a:xfrm>
              <a:off x="-1884826" y="3382272"/>
              <a:ext cx="1965876" cy="0"/>
            </a:xfrm>
            <a:prstGeom prst="line">
              <a:avLst/>
            </a:prstGeom>
            <a:grpFill/>
            <a:ln w="38100" cap="flat" cmpd="sng" algn="ctr">
              <a:solidFill>
                <a:schemeClr val="accent1"/>
              </a:solidFill>
              <a:prstDash val="solid"/>
            </a:ln>
            <a:effectLst/>
          </p:spPr>
        </p:cxnSp>
        <p:sp>
          <p:nvSpPr>
            <p:cNvPr id="44" name="Rectangle 43"/>
            <p:cNvSpPr/>
            <p:nvPr/>
          </p:nvSpPr>
          <p:spPr>
            <a:xfrm>
              <a:off x="-2220464" y="3217020"/>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45" name="Rectangle 44"/>
            <p:cNvSpPr/>
            <p:nvPr/>
          </p:nvSpPr>
          <p:spPr>
            <a:xfrm>
              <a:off x="-1453293" y="3217020"/>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46" name="Rectangle 45"/>
            <p:cNvSpPr/>
            <p:nvPr/>
          </p:nvSpPr>
          <p:spPr>
            <a:xfrm>
              <a:off x="-686122" y="3217020"/>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47" name="Rectangle 46"/>
            <p:cNvSpPr/>
            <p:nvPr/>
          </p:nvSpPr>
          <p:spPr>
            <a:xfrm>
              <a:off x="81049" y="3217020"/>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48" name="Rectangle 47"/>
            <p:cNvSpPr/>
            <p:nvPr/>
          </p:nvSpPr>
          <p:spPr>
            <a:xfrm>
              <a:off x="-2220464" y="3972457"/>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49" name="Rectangle 48"/>
            <p:cNvSpPr/>
            <p:nvPr/>
          </p:nvSpPr>
          <p:spPr>
            <a:xfrm>
              <a:off x="-1453293" y="3972457"/>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50" name="Rectangle 49"/>
            <p:cNvSpPr/>
            <p:nvPr/>
          </p:nvSpPr>
          <p:spPr>
            <a:xfrm>
              <a:off x="-686122" y="3972457"/>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51" name="Rectangle 50"/>
            <p:cNvSpPr/>
            <p:nvPr/>
          </p:nvSpPr>
          <p:spPr>
            <a:xfrm>
              <a:off x="-2220464" y="4727895"/>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52" name="Rectangle 51"/>
            <p:cNvSpPr/>
            <p:nvPr/>
          </p:nvSpPr>
          <p:spPr>
            <a:xfrm>
              <a:off x="-1453293" y="4727895"/>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53" name="Rectangle 52"/>
            <p:cNvSpPr/>
            <p:nvPr/>
          </p:nvSpPr>
          <p:spPr>
            <a:xfrm>
              <a:off x="-686122" y="4727895"/>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54" name="Rectangle 53"/>
            <p:cNvSpPr/>
            <p:nvPr/>
          </p:nvSpPr>
          <p:spPr>
            <a:xfrm>
              <a:off x="81049" y="4727895"/>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55" name="Rectangle 54"/>
            <p:cNvSpPr/>
            <p:nvPr/>
          </p:nvSpPr>
          <p:spPr>
            <a:xfrm>
              <a:off x="-2220464" y="5472599"/>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56" name="Rectangle 55"/>
            <p:cNvSpPr/>
            <p:nvPr/>
          </p:nvSpPr>
          <p:spPr>
            <a:xfrm>
              <a:off x="-1453293" y="5472599"/>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57" name="Rectangle 56"/>
            <p:cNvSpPr/>
            <p:nvPr/>
          </p:nvSpPr>
          <p:spPr>
            <a:xfrm>
              <a:off x="-686122" y="5472599"/>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58" name="Rectangle 57"/>
            <p:cNvSpPr/>
            <p:nvPr/>
          </p:nvSpPr>
          <p:spPr>
            <a:xfrm>
              <a:off x="81049" y="5472599"/>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sp>
          <p:nvSpPr>
            <p:cNvPr id="59" name="Rectangle 58"/>
            <p:cNvSpPr/>
            <p:nvPr/>
          </p:nvSpPr>
          <p:spPr>
            <a:xfrm>
              <a:off x="61273" y="3972457"/>
              <a:ext cx="335638" cy="330504"/>
            </a:xfrm>
            <a:prstGeom prst="rect">
              <a:avLst/>
            </a:prstGeom>
            <a:grpFill/>
            <a:ln w="19050" cap="flat" cmpd="sng" algn="ctr">
              <a:solidFill>
                <a:schemeClr val="accent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mbria"/>
                <a:ea typeface="+mn-ea"/>
                <a:cs typeface="+mn-cs"/>
              </a:endParaRPr>
            </a:p>
          </p:txBody>
        </p:sp>
      </p:grpSp>
    </p:spTree>
    <p:extLst>
      <p:ext uri="{BB962C8B-B14F-4D97-AF65-F5344CB8AC3E}">
        <p14:creationId xmlns:p14="http://schemas.microsoft.com/office/powerpoint/2010/main" val="10867513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hdr="0" dt="0"/>
  <p:txStyles>
    <p:titleStyle>
      <a:lvl1pPr algn="l" defTabSz="457200" rtl="0" eaLnBrk="1" latinLnBrk="0" hangingPunct="1">
        <a:spcBef>
          <a:spcPct val="0"/>
        </a:spcBef>
        <a:buNone/>
        <a:defRPr sz="4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3200" kern="1200">
          <a:solidFill>
            <a:schemeClr val="tx1">
              <a:lumMod val="85000"/>
              <a:lumOff val="1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2">
            <a:lumMod val="50000"/>
          </a:schemeClr>
        </a:buClr>
        <a:buSzPct val="80000"/>
        <a:buFont typeface="Wingdings 3" charset="2"/>
        <a:buChar char=""/>
        <a:defRPr sz="2800" kern="1200">
          <a:solidFill>
            <a:schemeClr val="tx1">
              <a:lumMod val="85000"/>
              <a:lumOff val="1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2400" kern="1200">
          <a:solidFill>
            <a:schemeClr val="tx1">
              <a:lumMod val="85000"/>
              <a:lumOff val="1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2">
            <a:lumMod val="50000"/>
          </a:schemeClr>
        </a:buClr>
        <a:buSzPct val="80000"/>
        <a:buFont typeface="Wingdings 3" charset="2"/>
        <a:buChar char=""/>
        <a:defRPr sz="2000" kern="1200">
          <a:solidFill>
            <a:schemeClr val="tx1">
              <a:lumMod val="85000"/>
              <a:lumOff val="1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2000" kern="1200">
          <a:solidFill>
            <a:schemeClr val="tx1">
              <a:lumMod val="85000"/>
              <a:lumOff val="1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tiff"/><Relationship Id="rId3" Type="http://schemas.openxmlformats.org/officeDocument/2006/relationships/image" Target="../media/image1.png"/><Relationship Id="rId7" Type="http://schemas.openxmlformats.org/officeDocument/2006/relationships/hyperlink" Target="http://synergy.ece.gatech.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mailto:tushar@ece.gatech.edu" TargetMode="External"/><Relationship Id="rId5" Type="http://schemas.openxmlformats.org/officeDocument/2006/relationships/hyperlink" Target="mailto:ankit.Sinha@gatech.edu" TargetMode="External"/><Relationship Id="rId4" Type="http://schemas.openxmlformats.org/officeDocument/2006/relationships/hyperlink" Target="mailto:mparasar3@gatech.edu"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tiff"/><Relationship Id="rId4" Type="http://schemas.openxmlformats.org/officeDocument/2006/relationships/image" Target="../media/image4.tiff"/></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25.xml.rels><?xml version="1.0" encoding="UTF-8" standalone="yes"?>
<Relationships xmlns="http://schemas.openxmlformats.org/package/2006/relationships"><Relationship Id="rId3" Type="http://schemas.openxmlformats.org/officeDocument/2006/relationships/image" Target="../media/image20.emf"/><Relationship Id="rId7" Type="http://schemas.openxmlformats.org/officeDocument/2006/relationships/image" Target="../media/image24.tiff"/><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23.tiff"/><Relationship Id="rId5" Type="http://schemas.openxmlformats.org/officeDocument/2006/relationships/image" Target="../media/image22.tiff"/><Relationship Id="rId4" Type="http://schemas.openxmlformats.org/officeDocument/2006/relationships/image" Target="../media/image21.tiff"/></Relationships>
</file>

<file path=ppt/slides/_rels/slide26.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9EF3E27-2677-4E57-9C20-EB164BB504C4}"/>
              </a:ext>
            </a:extLst>
          </p:cNvPr>
          <p:cNvSpPr>
            <a:spLocks noGrp="1"/>
          </p:cNvSpPr>
          <p:nvPr>
            <p:ph type="subTitle" idx="1"/>
          </p:nvPr>
        </p:nvSpPr>
        <p:spPr>
          <a:xfrm>
            <a:off x="-32083" y="4102261"/>
            <a:ext cx="9361822" cy="1096899"/>
          </a:xfrm>
        </p:spPr>
        <p:txBody>
          <a:bodyPr>
            <a:normAutofit/>
          </a:bodyPr>
          <a:lstStyle/>
          <a:p>
            <a:r>
              <a:rPr lang="en-US" b="1" u="sng" dirty="0">
                <a:solidFill>
                  <a:schemeClr val="tx1"/>
                </a:solidFill>
              </a:rPr>
              <a:t>Mayank Parasar</a:t>
            </a:r>
            <a:r>
              <a:rPr lang="en-US" b="1" dirty="0">
                <a:solidFill>
                  <a:schemeClr val="tx1"/>
                </a:solidFill>
              </a:rPr>
              <a:t>, Ankit Sinha and Tushar Krishna</a:t>
            </a:r>
          </a:p>
          <a:p>
            <a:endParaRPr lang="en-US" dirty="0"/>
          </a:p>
        </p:txBody>
      </p:sp>
      <p:sp>
        <p:nvSpPr>
          <p:cNvPr id="5" name="Title 1">
            <a:extLst>
              <a:ext uri="{FF2B5EF4-FFF2-40B4-BE49-F238E27FC236}">
                <a16:creationId xmlns:a16="http://schemas.microsoft.com/office/drawing/2014/main" id="{E6781C3D-98C3-45AE-8B65-7727BD9CB09D}"/>
              </a:ext>
            </a:extLst>
          </p:cNvPr>
          <p:cNvSpPr txBox="1">
            <a:spLocks/>
          </p:cNvSpPr>
          <p:nvPr/>
        </p:nvSpPr>
        <p:spPr>
          <a:xfrm>
            <a:off x="2986088" y="1"/>
            <a:ext cx="6343650" cy="40870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b">
            <a:noAutofit/>
          </a:bodyPr>
          <a:lstStyle>
            <a:lvl1pPr algn="r" defTabSz="457200" rtl="0" eaLnBrk="1" latinLnBrk="0" hangingPunct="1">
              <a:spcBef>
                <a:spcPct val="0"/>
              </a:spcBef>
              <a:buNone/>
              <a:defRPr sz="5400" kern="1200">
                <a:solidFill>
                  <a:schemeClr val="accen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r>
              <a:rPr lang="en-US" sz="3800" dirty="0">
                <a:solidFill>
                  <a:schemeClr val="accent2"/>
                </a:solidFill>
              </a:rPr>
              <a:t>Brownian Bubble Router: Enabling Deadlock Freedom via Guaranteed Forward Progress</a:t>
            </a:r>
            <a:endParaRPr lang="en-US" sz="3200" dirty="0">
              <a:solidFill>
                <a:schemeClr val="accent2"/>
              </a:solidFill>
            </a:endParaRPr>
          </a:p>
        </p:txBody>
      </p:sp>
      <p:pic>
        <p:nvPicPr>
          <p:cNvPr id="6" name="Picture 5">
            <a:extLst>
              <a:ext uri="{FF2B5EF4-FFF2-40B4-BE49-F238E27FC236}">
                <a16:creationId xmlns:a16="http://schemas.microsoft.com/office/drawing/2014/main" id="{C9A0E70E-5A31-49FC-9766-2852F32AA9D2}"/>
              </a:ext>
            </a:extLst>
          </p:cNvPr>
          <p:cNvPicPr>
            <a:picLocks noChangeAspect="1"/>
          </p:cNvPicPr>
          <p:nvPr/>
        </p:nvPicPr>
        <p:blipFill>
          <a:blip r:embed="rId3"/>
          <a:stretch>
            <a:fillRect/>
          </a:stretch>
        </p:blipFill>
        <p:spPr>
          <a:xfrm>
            <a:off x="937330" y="1"/>
            <a:ext cx="2011541" cy="1570716"/>
          </a:xfrm>
          <a:prstGeom prst="rect">
            <a:avLst/>
          </a:prstGeom>
        </p:spPr>
      </p:pic>
      <p:sp>
        <p:nvSpPr>
          <p:cNvPr id="7" name="Subtitle 2">
            <a:extLst>
              <a:ext uri="{FF2B5EF4-FFF2-40B4-BE49-F238E27FC236}">
                <a16:creationId xmlns:a16="http://schemas.microsoft.com/office/drawing/2014/main" id="{EC9576FD-8CD6-428F-A944-79C481AF3B13}"/>
              </a:ext>
            </a:extLst>
          </p:cNvPr>
          <p:cNvSpPr txBox="1">
            <a:spLocks/>
          </p:cNvSpPr>
          <p:nvPr/>
        </p:nvSpPr>
        <p:spPr>
          <a:xfrm>
            <a:off x="3458911" y="4650710"/>
            <a:ext cx="5870827" cy="1797469"/>
          </a:xfrm>
          <a:prstGeom prst="rect">
            <a:avLst/>
          </a:prstGeom>
        </p:spPr>
        <p:txBody>
          <a:bodyPr vert="horz" lIns="91440" tIns="45720" rIns="91440" bIns="45720" rtlCol="0" anchor="t">
            <a:normAutofit fontScale="55000" lnSpcReduction="20000"/>
          </a:bodyPr>
          <a:lstStyle>
            <a:lvl1pPr marL="0" indent="0" algn="r" defTabSz="457200" rtl="0" eaLnBrk="1" latinLnBrk="0" hangingPunct="1">
              <a:spcBef>
                <a:spcPts val="1000"/>
              </a:spcBef>
              <a:spcAft>
                <a:spcPts val="0"/>
              </a:spcAft>
              <a:buClr>
                <a:schemeClr val="accent1"/>
              </a:buClr>
              <a:buSzPct val="80000"/>
              <a:buFont typeface="Wingdings 3" charset="2"/>
              <a:buNone/>
              <a:defRPr sz="3200" kern="1200">
                <a:solidFill>
                  <a:schemeClr val="tx1">
                    <a:lumMod val="85000"/>
                    <a:lumOff val="15000"/>
                  </a:schemeClr>
                </a:solidFill>
                <a:latin typeface="+mn-lt"/>
                <a:ea typeface="+mn-ea"/>
                <a:cs typeface="+mn-cs"/>
              </a:defRPr>
            </a:lvl1pPr>
            <a:lvl2pPr marL="457200" indent="0" algn="ctr" defTabSz="457200" rtl="0" eaLnBrk="1" latinLnBrk="0" hangingPunct="1">
              <a:spcBef>
                <a:spcPts val="1000"/>
              </a:spcBef>
              <a:spcAft>
                <a:spcPts val="0"/>
              </a:spcAft>
              <a:buClr>
                <a:schemeClr val="accent2">
                  <a:lumMod val="50000"/>
                </a:schemeClr>
              </a:buClr>
              <a:buSzPct val="80000"/>
              <a:buFont typeface="Wingdings 3" charset="2"/>
              <a:buNone/>
              <a:defRPr sz="28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2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2">
                  <a:lumMod val="50000"/>
                </a:schemeClr>
              </a:buClr>
              <a:buSzPct val="80000"/>
              <a:buFont typeface="Wingdings 3" charset="2"/>
              <a:buNone/>
              <a:defRPr sz="20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20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r>
              <a:rPr lang="en-US" dirty="0">
                <a:solidFill>
                  <a:schemeClr val="tx1"/>
                </a:solidFill>
                <a:latin typeface="Helvetica" charset="0"/>
                <a:ea typeface="Helvetica" charset="0"/>
                <a:cs typeface="Helvetica" charset="0"/>
              </a:rPr>
              <a:t>School of Electrical and Computer Engineering</a:t>
            </a:r>
          </a:p>
          <a:p>
            <a:r>
              <a:rPr lang="en-US" dirty="0">
                <a:solidFill>
                  <a:schemeClr val="tx1"/>
                </a:solidFill>
                <a:latin typeface="Helvetica" charset="0"/>
                <a:ea typeface="Helvetica" charset="0"/>
                <a:cs typeface="Helvetica" charset="0"/>
              </a:rPr>
              <a:t>Georgia Institute of Technology</a:t>
            </a:r>
          </a:p>
          <a:p>
            <a:r>
              <a:rPr lang="en-US" b="1" dirty="0">
                <a:latin typeface="Helvetica" charset="0"/>
                <a:ea typeface="Helvetica" charset="0"/>
                <a:cs typeface="Helvetica" charset="0"/>
                <a:hlinkClick r:id="rId4"/>
              </a:rPr>
              <a:t>mparasar3@gatech.edu</a:t>
            </a:r>
            <a:endParaRPr lang="en-US" b="1" dirty="0">
              <a:latin typeface="Helvetica" charset="0"/>
              <a:ea typeface="Helvetica" charset="0"/>
              <a:cs typeface="Helvetica" charset="0"/>
            </a:endParaRPr>
          </a:p>
          <a:p>
            <a:r>
              <a:rPr lang="en-US" b="1" u="sng" dirty="0">
                <a:solidFill>
                  <a:srgbClr val="0070C0"/>
                </a:solidFill>
                <a:latin typeface="Helvetica" charset="0"/>
                <a:ea typeface="Helvetica" charset="0"/>
                <a:cs typeface="Helvetica" charset="0"/>
                <a:hlinkClick r:id="rId5"/>
              </a:rPr>
              <a:t>ankit.Sinha@gatech.edu</a:t>
            </a:r>
            <a:endParaRPr lang="en-US" b="1" u="sng" dirty="0">
              <a:solidFill>
                <a:srgbClr val="0070C0"/>
              </a:solidFill>
              <a:latin typeface="Helvetica" charset="0"/>
              <a:ea typeface="Helvetica" charset="0"/>
              <a:cs typeface="Helvetica" charset="0"/>
            </a:endParaRPr>
          </a:p>
          <a:p>
            <a:r>
              <a:rPr lang="en-US" b="1" dirty="0">
                <a:latin typeface="Helvetica" charset="0"/>
                <a:ea typeface="Helvetica" charset="0"/>
                <a:cs typeface="Helvetica" charset="0"/>
                <a:hlinkClick r:id="rId6"/>
              </a:rPr>
              <a:t>tushar@ece.gatech.edu</a:t>
            </a:r>
            <a:endParaRPr lang="en-US" b="1" dirty="0">
              <a:latin typeface="Helvetica" charset="0"/>
              <a:ea typeface="Helvetica" charset="0"/>
              <a:cs typeface="Helvetica" charset="0"/>
            </a:endParaRPr>
          </a:p>
        </p:txBody>
      </p:sp>
      <p:sp>
        <p:nvSpPr>
          <p:cNvPr id="8" name="Rectangle 7">
            <a:extLst>
              <a:ext uri="{FF2B5EF4-FFF2-40B4-BE49-F238E27FC236}">
                <a16:creationId xmlns:a16="http://schemas.microsoft.com/office/drawing/2014/main" id="{050202BB-B3A0-4A5F-865F-0B89B7E87BB9}"/>
              </a:ext>
            </a:extLst>
          </p:cNvPr>
          <p:cNvSpPr/>
          <p:nvPr/>
        </p:nvSpPr>
        <p:spPr>
          <a:xfrm>
            <a:off x="372809" y="6230203"/>
            <a:ext cx="3086101" cy="338554"/>
          </a:xfrm>
          <a:prstGeom prst="rect">
            <a:avLst/>
          </a:prstGeom>
        </p:spPr>
        <p:txBody>
          <a:bodyPr wrap="square">
            <a:spAutoFit/>
          </a:bodyPr>
          <a:lstStyle/>
          <a:p>
            <a:r>
              <a:rPr lang="en-US" sz="1600" dirty="0">
                <a:solidFill>
                  <a:srgbClr val="000000">
                    <a:lumMod val="75000"/>
                    <a:lumOff val="25000"/>
                  </a:srgbClr>
                </a:solidFill>
                <a:hlinkClick r:id="rId7"/>
              </a:rPr>
              <a:t>http://synergy.ece.gatech.edu</a:t>
            </a:r>
            <a:endParaRPr lang="en-US" sz="1600" dirty="0">
              <a:solidFill>
                <a:srgbClr val="000000">
                  <a:lumMod val="75000"/>
                  <a:lumOff val="25000"/>
                </a:srgbClr>
              </a:solidFill>
            </a:endParaRPr>
          </a:p>
        </p:txBody>
      </p:sp>
      <p:pic>
        <p:nvPicPr>
          <p:cNvPr id="2" name="Picture 1">
            <a:extLst>
              <a:ext uri="{FF2B5EF4-FFF2-40B4-BE49-F238E27FC236}">
                <a16:creationId xmlns:a16="http://schemas.microsoft.com/office/drawing/2014/main" id="{0A7856AA-B9B4-3841-9CAA-ADA0EA9867D7}"/>
              </a:ext>
            </a:extLst>
          </p:cNvPr>
          <p:cNvPicPr>
            <a:picLocks noChangeAspect="1"/>
          </p:cNvPicPr>
          <p:nvPr/>
        </p:nvPicPr>
        <p:blipFill>
          <a:blip r:embed="rId8"/>
          <a:stretch>
            <a:fillRect/>
          </a:stretch>
        </p:blipFill>
        <p:spPr>
          <a:xfrm>
            <a:off x="561306" y="5082524"/>
            <a:ext cx="2501900" cy="1130300"/>
          </a:xfrm>
          <a:prstGeom prst="rect">
            <a:avLst/>
          </a:prstGeom>
        </p:spPr>
      </p:pic>
    </p:spTree>
    <p:extLst>
      <p:ext uri="{BB962C8B-B14F-4D97-AF65-F5344CB8AC3E}">
        <p14:creationId xmlns:p14="http://schemas.microsoft.com/office/powerpoint/2010/main" val="2090531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A51B-5D02-4F09-9022-FC934DEE5E5B}"/>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6E56EF8C-491A-4771-9FFC-1EB84925B393}"/>
              </a:ext>
            </a:extLst>
          </p:cNvPr>
          <p:cNvSpPr>
            <a:spLocks noGrp="1"/>
          </p:cNvSpPr>
          <p:nvPr>
            <p:ph idx="1"/>
          </p:nvPr>
        </p:nvSpPr>
        <p:spPr/>
        <p:txBody>
          <a:bodyPr>
            <a:normAutofit fontScale="92500" lnSpcReduction="10000"/>
          </a:bodyPr>
          <a:lstStyle/>
          <a:p>
            <a:r>
              <a:rPr lang="en-US" dirty="0">
                <a:solidFill>
                  <a:schemeClr val="tx1"/>
                </a:solidFill>
              </a:rPr>
              <a:t>Background: Deadlocks</a:t>
            </a:r>
          </a:p>
          <a:p>
            <a:r>
              <a:rPr lang="en-US" dirty="0">
                <a:solidFill>
                  <a:schemeClr val="tx1"/>
                </a:solidFill>
              </a:rPr>
              <a:t>Current Solutions</a:t>
            </a:r>
          </a:p>
          <a:p>
            <a:r>
              <a:rPr lang="en-US" b="1" dirty="0">
                <a:solidFill>
                  <a:srgbClr val="C00000"/>
                </a:solidFill>
              </a:rPr>
              <a:t>Brownian Bubble Router</a:t>
            </a:r>
          </a:p>
          <a:p>
            <a:pPr lvl="1"/>
            <a:r>
              <a:rPr lang="en-US" sz="3200" b="1" dirty="0">
                <a:solidFill>
                  <a:srgbClr val="C00000"/>
                </a:solidFill>
              </a:rPr>
              <a:t>Concept</a:t>
            </a:r>
          </a:p>
          <a:p>
            <a:pPr lvl="1"/>
            <a:r>
              <a:rPr lang="en-US" dirty="0">
                <a:solidFill>
                  <a:schemeClr val="bg1">
                    <a:lumMod val="65000"/>
                  </a:schemeClr>
                </a:solidFill>
              </a:rPr>
              <a:t>Deep Dive</a:t>
            </a:r>
          </a:p>
          <a:p>
            <a:r>
              <a:rPr lang="en-US" dirty="0">
                <a:solidFill>
                  <a:schemeClr val="bg1">
                    <a:lumMod val="65000"/>
                  </a:schemeClr>
                </a:solidFill>
              </a:rPr>
              <a:t>Evaluations</a:t>
            </a:r>
          </a:p>
          <a:p>
            <a:pPr lvl="1"/>
            <a:r>
              <a:rPr lang="en-US" dirty="0">
                <a:solidFill>
                  <a:schemeClr val="bg1">
                    <a:lumMod val="65000"/>
                  </a:schemeClr>
                </a:solidFill>
              </a:rPr>
              <a:t>Methodology</a:t>
            </a:r>
          </a:p>
          <a:p>
            <a:pPr lvl="1"/>
            <a:r>
              <a:rPr lang="en-US" dirty="0">
                <a:solidFill>
                  <a:schemeClr val="bg1">
                    <a:lumMod val="65000"/>
                  </a:schemeClr>
                </a:solidFill>
              </a:rPr>
              <a:t>Results</a:t>
            </a:r>
          </a:p>
          <a:p>
            <a:r>
              <a:rPr lang="en-US" dirty="0">
                <a:solidFill>
                  <a:schemeClr val="bg1">
                    <a:lumMod val="65000"/>
                  </a:schemeClr>
                </a:solidFill>
              </a:rPr>
              <a:t>Conclusion</a:t>
            </a:r>
          </a:p>
        </p:txBody>
      </p:sp>
      <p:sp>
        <p:nvSpPr>
          <p:cNvPr id="5" name="Footer Placeholder 4">
            <a:extLst>
              <a:ext uri="{FF2B5EF4-FFF2-40B4-BE49-F238E27FC236}">
                <a16:creationId xmlns:a16="http://schemas.microsoft.com/office/drawing/2014/main" id="{2E2EF12F-9B2A-41BC-B312-C00C9F6869DA}"/>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7" name="Slide Number Placeholder 6">
            <a:extLst>
              <a:ext uri="{FF2B5EF4-FFF2-40B4-BE49-F238E27FC236}">
                <a16:creationId xmlns:a16="http://schemas.microsoft.com/office/drawing/2014/main" id="{E97DC578-4547-4010-96EE-2A800A43DB67}"/>
              </a:ext>
            </a:extLst>
          </p:cNvPr>
          <p:cNvSpPr>
            <a:spLocks noGrp="1"/>
          </p:cNvSpPr>
          <p:nvPr>
            <p:ph type="sldNum" sz="quarter" idx="12"/>
          </p:nvPr>
        </p:nvSpPr>
        <p:spPr/>
        <p:txBody>
          <a:bodyPr/>
          <a:lstStyle/>
          <a:p>
            <a:fld id="{0D1D0697-F66A-EE4C-B4D3-9802540BCCA0}" type="slidenum">
              <a:rPr lang="en-US" smtClean="0"/>
              <a:t>10</a:t>
            </a:fld>
            <a:endParaRPr lang="en-US"/>
          </a:p>
        </p:txBody>
      </p:sp>
    </p:spTree>
    <p:extLst>
      <p:ext uri="{BB962C8B-B14F-4D97-AF65-F5344CB8AC3E}">
        <p14:creationId xmlns:p14="http://schemas.microsoft.com/office/powerpoint/2010/main" val="15230157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6" name="Group 515">
            <a:extLst>
              <a:ext uri="{FF2B5EF4-FFF2-40B4-BE49-F238E27FC236}">
                <a16:creationId xmlns:a16="http://schemas.microsoft.com/office/drawing/2014/main" id="{4DE3D14F-FE59-49FA-8D1A-9AA29787A15B}"/>
              </a:ext>
            </a:extLst>
          </p:cNvPr>
          <p:cNvGrpSpPr/>
          <p:nvPr/>
        </p:nvGrpSpPr>
        <p:grpSpPr>
          <a:xfrm>
            <a:off x="5092153" y="4036835"/>
            <a:ext cx="1798612" cy="1690377"/>
            <a:chOff x="7654967" y="2625306"/>
            <a:chExt cx="1798612" cy="1690377"/>
          </a:xfrm>
        </p:grpSpPr>
        <p:grpSp>
          <p:nvGrpSpPr>
            <p:cNvPr id="517" name="Group 516">
              <a:extLst>
                <a:ext uri="{FF2B5EF4-FFF2-40B4-BE49-F238E27FC236}">
                  <a16:creationId xmlns:a16="http://schemas.microsoft.com/office/drawing/2014/main" id="{FA9B0603-76A6-4CAD-8AEB-B3FC30A28FD5}"/>
                </a:ext>
              </a:extLst>
            </p:cNvPr>
            <p:cNvGrpSpPr/>
            <p:nvPr/>
          </p:nvGrpSpPr>
          <p:grpSpPr>
            <a:xfrm>
              <a:off x="7654967" y="2625306"/>
              <a:ext cx="1798612" cy="1690377"/>
              <a:chOff x="5275729" y="1913324"/>
              <a:chExt cx="2404876" cy="2210057"/>
            </a:xfrm>
          </p:grpSpPr>
          <p:sp>
            <p:nvSpPr>
              <p:cNvPr id="519" name="Rectangle 518">
                <a:extLst>
                  <a:ext uri="{FF2B5EF4-FFF2-40B4-BE49-F238E27FC236}">
                    <a16:creationId xmlns:a16="http://schemas.microsoft.com/office/drawing/2014/main" id="{305ADA61-890E-4911-BB40-BA51D2C32179}"/>
                  </a:ext>
                </a:extLst>
              </p:cNvPr>
              <p:cNvSpPr/>
              <p:nvPr/>
            </p:nvSpPr>
            <p:spPr>
              <a:xfrm>
                <a:off x="5275729" y="1913324"/>
                <a:ext cx="2395071" cy="2209944"/>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0" name="Rectangle 519">
                <a:extLst>
                  <a:ext uri="{FF2B5EF4-FFF2-40B4-BE49-F238E27FC236}">
                    <a16:creationId xmlns:a16="http://schemas.microsoft.com/office/drawing/2014/main" id="{428BA8F9-D781-4F42-B3E5-825624CDEBD8}"/>
                  </a:ext>
                </a:extLst>
              </p:cNvPr>
              <p:cNvSpPr/>
              <p:nvPr/>
            </p:nvSpPr>
            <p:spPr>
              <a:xfrm>
                <a:off x="6169906" y="2727285"/>
                <a:ext cx="687057" cy="633008"/>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1" name="Rectangle 520">
                <a:extLst>
                  <a:ext uri="{FF2B5EF4-FFF2-40B4-BE49-F238E27FC236}">
                    <a16:creationId xmlns:a16="http://schemas.microsoft.com/office/drawing/2014/main" id="{5ED6CC83-0CA9-4DEA-BF1D-71AF3C20DD78}"/>
                  </a:ext>
                </a:extLst>
              </p:cNvPr>
              <p:cNvSpPr/>
              <p:nvPr/>
            </p:nvSpPr>
            <p:spPr>
              <a:xfrm>
                <a:off x="5280416" y="2804290"/>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22" name="Rectangle 521">
                <a:extLst>
                  <a:ext uri="{FF2B5EF4-FFF2-40B4-BE49-F238E27FC236}">
                    <a16:creationId xmlns:a16="http://schemas.microsoft.com/office/drawing/2014/main" id="{1F283B37-1D56-4AE5-8F63-7157204D7D66}"/>
                  </a:ext>
                </a:extLst>
              </p:cNvPr>
              <p:cNvSpPr/>
              <p:nvPr/>
            </p:nvSpPr>
            <p:spPr>
              <a:xfrm rot="16200000">
                <a:off x="6341622" y="1853430"/>
                <a:ext cx="343627" cy="473953"/>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23" name="Rectangle 522">
                <a:extLst>
                  <a:ext uri="{FF2B5EF4-FFF2-40B4-BE49-F238E27FC236}">
                    <a16:creationId xmlns:a16="http://schemas.microsoft.com/office/drawing/2014/main" id="{D7AD6837-2D37-484D-A290-483D80DD3A26}"/>
                  </a:ext>
                </a:extLst>
              </p:cNvPr>
              <p:cNvSpPr/>
              <p:nvPr/>
            </p:nvSpPr>
            <p:spPr>
              <a:xfrm rot="5400000">
                <a:off x="6358228" y="3719185"/>
                <a:ext cx="310414" cy="49797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24" name="Rectangle 523">
                <a:extLst>
                  <a:ext uri="{FF2B5EF4-FFF2-40B4-BE49-F238E27FC236}">
                    <a16:creationId xmlns:a16="http://schemas.microsoft.com/office/drawing/2014/main" id="{C268C76B-3A37-44AE-8AC1-61604CA7C281}"/>
                  </a:ext>
                </a:extLst>
              </p:cNvPr>
              <p:cNvSpPr/>
              <p:nvPr/>
            </p:nvSpPr>
            <p:spPr>
              <a:xfrm>
                <a:off x="7336978" y="2804291"/>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cxnSp>
            <p:nvCxnSpPr>
              <p:cNvPr id="525" name="Straight Arrow Connector 524">
                <a:extLst>
                  <a:ext uri="{FF2B5EF4-FFF2-40B4-BE49-F238E27FC236}">
                    <a16:creationId xmlns:a16="http://schemas.microsoft.com/office/drawing/2014/main" id="{87FBF17B-615A-4D5A-BD8F-E720861C296A}"/>
                  </a:ext>
                </a:extLst>
              </p:cNvPr>
              <p:cNvCxnSpPr>
                <a:cxnSpLocks/>
                <a:stCxn id="521" idx="3"/>
                <a:endCxn id="520" idx="1"/>
              </p:cNvCxnSpPr>
              <p:nvPr/>
            </p:nvCxnSpPr>
            <p:spPr>
              <a:xfrm>
                <a:off x="5624043" y="3043788"/>
                <a:ext cx="545863"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26" name="Straight Arrow Connector 525">
                <a:extLst>
                  <a:ext uri="{FF2B5EF4-FFF2-40B4-BE49-F238E27FC236}">
                    <a16:creationId xmlns:a16="http://schemas.microsoft.com/office/drawing/2014/main" id="{41C3ED8A-3C51-4275-A073-3F21B251A535}"/>
                  </a:ext>
                </a:extLst>
              </p:cNvPr>
              <p:cNvCxnSpPr>
                <a:cxnSpLocks/>
                <a:stCxn id="524" idx="1"/>
                <a:endCxn id="520" idx="3"/>
              </p:cNvCxnSpPr>
              <p:nvPr/>
            </p:nvCxnSpPr>
            <p:spPr>
              <a:xfrm flipH="1">
                <a:off x="6856963" y="3043789"/>
                <a:ext cx="48001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27" name="Straight Arrow Connector 526">
                <a:extLst>
                  <a:ext uri="{FF2B5EF4-FFF2-40B4-BE49-F238E27FC236}">
                    <a16:creationId xmlns:a16="http://schemas.microsoft.com/office/drawing/2014/main" id="{BF91A73D-6058-4B04-9F8B-98F1C2E7B9BC}"/>
                  </a:ext>
                </a:extLst>
              </p:cNvPr>
              <p:cNvCxnSpPr>
                <a:cxnSpLocks/>
                <a:stCxn id="522" idx="1"/>
                <a:endCxn id="520" idx="0"/>
              </p:cNvCxnSpPr>
              <p:nvPr/>
            </p:nvCxnSpPr>
            <p:spPr>
              <a:xfrm flipH="1">
                <a:off x="6513435" y="2262220"/>
                <a:ext cx="2" cy="46506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28" name="Straight Arrow Connector 527">
                <a:extLst>
                  <a:ext uri="{FF2B5EF4-FFF2-40B4-BE49-F238E27FC236}">
                    <a16:creationId xmlns:a16="http://schemas.microsoft.com/office/drawing/2014/main" id="{9969F783-37DC-4FF7-B9DC-8782E653F014}"/>
                  </a:ext>
                </a:extLst>
              </p:cNvPr>
              <p:cNvCxnSpPr>
                <a:cxnSpLocks/>
                <a:stCxn id="523" idx="1"/>
                <a:endCxn id="520" idx="2"/>
              </p:cNvCxnSpPr>
              <p:nvPr/>
            </p:nvCxnSpPr>
            <p:spPr>
              <a:xfrm flipH="1" flipV="1">
                <a:off x="6513435" y="3360293"/>
                <a:ext cx="1" cy="45267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pic>
          <p:nvPicPr>
            <p:cNvPr id="518" name="Content Placeholder 58" descr="Close">
              <a:extLst>
                <a:ext uri="{FF2B5EF4-FFF2-40B4-BE49-F238E27FC236}">
                  <a16:creationId xmlns:a16="http://schemas.microsoft.com/office/drawing/2014/main" id="{77E533CD-5BF9-44C4-86A4-97833ECB928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03545" y="3222854"/>
              <a:ext cx="562547" cy="562547"/>
            </a:xfrm>
            <a:prstGeom prst="rect">
              <a:avLst/>
            </a:prstGeom>
          </p:spPr>
        </p:pic>
      </p:grpSp>
      <p:grpSp>
        <p:nvGrpSpPr>
          <p:cNvPr id="503" name="Group 502">
            <a:extLst>
              <a:ext uri="{FF2B5EF4-FFF2-40B4-BE49-F238E27FC236}">
                <a16:creationId xmlns:a16="http://schemas.microsoft.com/office/drawing/2014/main" id="{D6004985-39F6-44CB-B9CB-58397A42334A}"/>
              </a:ext>
            </a:extLst>
          </p:cNvPr>
          <p:cNvGrpSpPr/>
          <p:nvPr/>
        </p:nvGrpSpPr>
        <p:grpSpPr>
          <a:xfrm>
            <a:off x="1714710" y="4051728"/>
            <a:ext cx="1798612" cy="1690377"/>
            <a:chOff x="7654967" y="2625306"/>
            <a:chExt cx="1798612" cy="1690377"/>
          </a:xfrm>
        </p:grpSpPr>
        <p:grpSp>
          <p:nvGrpSpPr>
            <p:cNvPr id="504" name="Group 503">
              <a:extLst>
                <a:ext uri="{FF2B5EF4-FFF2-40B4-BE49-F238E27FC236}">
                  <a16:creationId xmlns:a16="http://schemas.microsoft.com/office/drawing/2014/main" id="{AECFD72C-D180-42F6-A1A4-91845A9A1F8E}"/>
                </a:ext>
              </a:extLst>
            </p:cNvPr>
            <p:cNvGrpSpPr/>
            <p:nvPr/>
          </p:nvGrpSpPr>
          <p:grpSpPr>
            <a:xfrm>
              <a:off x="7654967" y="2625306"/>
              <a:ext cx="1798612" cy="1690377"/>
              <a:chOff x="5275729" y="1913324"/>
              <a:chExt cx="2404876" cy="2210057"/>
            </a:xfrm>
          </p:grpSpPr>
          <p:sp>
            <p:nvSpPr>
              <p:cNvPr id="506" name="Rectangle 505">
                <a:extLst>
                  <a:ext uri="{FF2B5EF4-FFF2-40B4-BE49-F238E27FC236}">
                    <a16:creationId xmlns:a16="http://schemas.microsoft.com/office/drawing/2014/main" id="{4018154B-16E1-4FB3-A106-BC405448B345}"/>
                  </a:ext>
                </a:extLst>
              </p:cNvPr>
              <p:cNvSpPr/>
              <p:nvPr/>
            </p:nvSpPr>
            <p:spPr>
              <a:xfrm>
                <a:off x="5275729" y="1913324"/>
                <a:ext cx="2395071" cy="2209944"/>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7" name="Rectangle 506">
                <a:extLst>
                  <a:ext uri="{FF2B5EF4-FFF2-40B4-BE49-F238E27FC236}">
                    <a16:creationId xmlns:a16="http://schemas.microsoft.com/office/drawing/2014/main" id="{4B3D91DF-31C3-4CAA-81AD-DFF4BD03E054}"/>
                  </a:ext>
                </a:extLst>
              </p:cNvPr>
              <p:cNvSpPr/>
              <p:nvPr/>
            </p:nvSpPr>
            <p:spPr>
              <a:xfrm>
                <a:off x="6169906" y="2727285"/>
                <a:ext cx="687057" cy="633008"/>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8" name="Rectangle 507">
                <a:extLst>
                  <a:ext uri="{FF2B5EF4-FFF2-40B4-BE49-F238E27FC236}">
                    <a16:creationId xmlns:a16="http://schemas.microsoft.com/office/drawing/2014/main" id="{6AA338DF-8902-4EE7-9C68-E9E10225F98A}"/>
                  </a:ext>
                </a:extLst>
              </p:cNvPr>
              <p:cNvSpPr/>
              <p:nvPr/>
            </p:nvSpPr>
            <p:spPr>
              <a:xfrm>
                <a:off x="5280416" y="2804290"/>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09" name="Rectangle 508">
                <a:extLst>
                  <a:ext uri="{FF2B5EF4-FFF2-40B4-BE49-F238E27FC236}">
                    <a16:creationId xmlns:a16="http://schemas.microsoft.com/office/drawing/2014/main" id="{432F5772-9067-45D1-814F-ABFD89F326E0}"/>
                  </a:ext>
                </a:extLst>
              </p:cNvPr>
              <p:cNvSpPr/>
              <p:nvPr/>
            </p:nvSpPr>
            <p:spPr>
              <a:xfrm rot="16200000">
                <a:off x="6341622" y="1853430"/>
                <a:ext cx="343627" cy="473953"/>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10" name="Rectangle 509">
                <a:extLst>
                  <a:ext uri="{FF2B5EF4-FFF2-40B4-BE49-F238E27FC236}">
                    <a16:creationId xmlns:a16="http://schemas.microsoft.com/office/drawing/2014/main" id="{7684D0E0-24CB-4E33-ACC8-FB07B03B3558}"/>
                  </a:ext>
                </a:extLst>
              </p:cNvPr>
              <p:cNvSpPr/>
              <p:nvPr/>
            </p:nvSpPr>
            <p:spPr>
              <a:xfrm rot="5400000">
                <a:off x="6358228" y="3719185"/>
                <a:ext cx="310414" cy="49797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11" name="Rectangle 510">
                <a:extLst>
                  <a:ext uri="{FF2B5EF4-FFF2-40B4-BE49-F238E27FC236}">
                    <a16:creationId xmlns:a16="http://schemas.microsoft.com/office/drawing/2014/main" id="{5E812E9A-3886-4938-A3BB-5757657E9CD7}"/>
                  </a:ext>
                </a:extLst>
              </p:cNvPr>
              <p:cNvSpPr/>
              <p:nvPr/>
            </p:nvSpPr>
            <p:spPr>
              <a:xfrm>
                <a:off x="7336978" y="2804291"/>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cxnSp>
            <p:nvCxnSpPr>
              <p:cNvPr id="512" name="Straight Arrow Connector 511">
                <a:extLst>
                  <a:ext uri="{FF2B5EF4-FFF2-40B4-BE49-F238E27FC236}">
                    <a16:creationId xmlns:a16="http://schemas.microsoft.com/office/drawing/2014/main" id="{80582AD6-F117-4927-92DA-ADD62C840587}"/>
                  </a:ext>
                </a:extLst>
              </p:cNvPr>
              <p:cNvCxnSpPr>
                <a:cxnSpLocks/>
                <a:stCxn id="508" idx="3"/>
                <a:endCxn id="507" idx="1"/>
              </p:cNvCxnSpPr>
              <p:nvPr/>
            </p:nvCxnSpPr>
            <p:spPr>
              <a:xfrm>
                <a:off x="5624043" y="3043788"/>
                <a:ext cx="545863"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13" name="Straight Arrow Connector 512">
                <a:extLst>
                  <a:ext uri="{FF2B5EF4-FFF2-40B4-BE49-F238E27FC236}">
                    <a16:creationId xmlns:a16="http://schemas.microsoft.com/office/drawing/2014/main" id="{CBAD5E87-384F-49C6-A7F4-CFE4996EB97A}"/>
                  </a:ext>
                </a:extLst>
              </p:cNvPr>
              <p:cNvCxnSpPr>
                <a:cxnSpLocks/>
                <a:stCxn id="511" idx="1"/>
                <a:endCxn id="507" idx="3"/>
              </p:cNvCxnSpPr>
              <p:nvPr/>
            </p:nvCxnSpPr>
            <p:spPr>
              <a:xfrm flipH="1">
                <a:off x="6856963" y="3043789"/>
                <a:ext cx="48001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14" name="Straight Arrow Connector 513">
                <a:extLst>
                  <a:ext uri="{FF2B5EF4-FFF2-40B4-BE49-F238E27FC236}">
                    <a16:creationId xmlns:a16="http://schemas.microsoft.com/office/drawing/2014/main" id="{452A800F-5C69-43BC-914E-7CEB34E25FEC}"/>
                  </a:ext>
                </a:extLst>
              </p:cNvPr>
              <p:cNvCxnSpPr>
                <a:cxnSpLocks/>
                <a:stCxn id="509" idx="1"/>
                <a:endCxn id="507" idx="0"/>
              </p:cNvCxnSpPr>
              <p:nvPr/>
            </p:nvCxnSpPr>
            <p:spPr>
              <a:xfrm flipH="1">
                <a:off x="6513435" y="2262220"/>
                <a:ext cx="2" cy="46506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15" name="Straight Arrow Connector 514">
                <a:extLst>
                  <a:ext uri="{FF2B5EF4-FFF2-40B4-BE49-F238E27FC236}">
                    <a16:creationId xmlns:a16="http://schemas.microsoft.com/office/drawing/2014/main" id="{0B6AAF98-2194-4682-87CA-05AB84A3B878}"/>
                  </a:ext>
                </a:extLst>
              </p:cNvPr>
              <p:cNvCxnSpPr>
                <a:cxnSpLocks/>
                <a:stCxn id="510" idx="1"/>
                <a:endCxn id="507" idx="2"/>
              </p:cNvCxnSpPr>
              <p:nvPr/>
            </p:nvCxnSpPr>
            <p:spPr>
              <a:xfrm flipH="1" flipV="1">
                <a:off x="6513435" y="3360293"/>
                <a:ext cx="1" cy="45267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pic>
          <p:nvPicPr>
            <p:cNvPr id="505" name="Content Placeholder 58" descr="Close">
              <a:extLst>
                <a:ext uri="{FF2B5EF4-FFF2-40B4-BE49-F238E27FC236}">
                  <a16:creationId xmlns:a16="http://schemas.microsoft.com/office/drawing/2014/main" id="{04001F29-FDFF-4013-A624-C0EF21208F9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03545" y="3222854"/>
              <a:ext cx="562547" cy="562547"/>
            </a:xfrm>
            <a:prstGeom prst="rect">
              <a:avLst/>
            </a:prstGeom>
          </p:spPr>
        </p:pic>
      </p:grpSp>
      <p:grpSp>
        <p:nvGrpSpPr>
          <p:cNvPr id="490" name="Group 489">
            <a:extLst>
              <a:ext uri="{FF2B5EF4-FFF2-40B4-BE49-F238E27FC236}">
                <a16:creationId xmlns:a16="http://schemas.microsoft.com/office/drawing/2014/main" id="{8332A23D-EEB4-4F4C-8926-E101846E40D4}"/>
              </a:ext>
            </a:extLst>
          </p:cNvPr>
          <p:cNvGrpSpPr/>
          <p:nvPr/>
        </p:nvGrpSpPr>
        <p:grpSpPr>
          <a:xfrm>
            <a:off x="1718909" y="1193272"/>
            <a:ext cx="1798612" cy="1690377"/>
            <a:chOff x="7654967" y="2625306"/>
            <a:chExt cx="1798612" cy="1690377"/>
          </a:xfrm>
        </p:grpSpPr>
        <p:grpSp>
          <p:nvGrpSpPr>
            <p:cNvPr id="491" name="Group 490">
              <a:extLst>
                <a:ext uri="{FF2B5EF4-FFF2-40B4-BE49-F238E27FC236}">
                  <a16:creationId xmlns:a16="http://schemas.microsoft.com/office/drawing/2014/main" id="{6D01CE72-EDEB-4E3C-AF01-99937572DADF}"/>
                </a:ext>
              </a:extLst>
            </p:cNvPr>
            <p:cNvGrpSpPr/>
            <p:nvPr/>
          </p:nvGrpSpPr>
          <p:grpSpPr>
            <a:xfrm>
              <a:off x="7654967" y="2625306"/>
              <a:ext cx="1798612" cy="1690377"/>
              <a:chOff x="5275729" y="1913324"/>
              <a:chExt cx="2404876" cy="2210057"/>
            </a:xfrm>
          </p:grpSpPr>
          <p:sp>
            <p:nvSpPr>
              <p:cNvPr id="493" name="Rectangle 492">
                <a:extLst>
                  <a:ext uri="{FF2B5EF4-FFF2-40B4-BE49-F238E27FC236}">
                    <a16:creationId xmlns:a16="http://schemas.microsoft.com/office/drawing/2014/main" id="{E5D0B9D8-FBF3-4D35-83A7-B81245DAE629}"/>
                  </a:ext>
                </a:extLst>
              </p:cNvPr>
              <p:cNvSpPr/>
              <p:nvPr/>
            </p:nvSpPr>
            <p:spPr>
              <a:xfrm>
                <a:off x="5275729" y="1913324"/>
                <a:ext cx="2395071" cy="2209944"/>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4" name="Rectangle 493">
                <a:extLst>
                  <a:ext uri="{FF2B5EF4-FFF2-40B4-BE49-F238E27FC236}">
                    <a16:creationId xmlns:a16="http://schemas.microsoft.com/office/drawing/2014/main" id="{17D8A7F5-4DDC-457D-8FCC-1075B77181F1}"/>
                  </a:ext>
                </a:extLst>
              </p:cNvPr>
              <p:cNvSpPr/>
              <p:nvPr/>
            </p:nvSpPr>
            <p:spPr>
              <a:xfrm>
                <a:off x="6169906" y="2727285"/>
                <a:ext cx="687057" cy="633008"/>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95" name="Rectangle 494">
                <a:extLst>
                  <a:ext uri="{FF2B5EF4-FFF2-40B4-BE49-F238E27FC236}">
                    <a16:creationId xmlns:a16="http://schemas.microsoft.com/office/drawing/2014/main" id="{80905555-F487-4311-AD41-CD932FF28C1E}"/>
                  </a:ext>
                </a:extLst>
              </p:cNvPr>
              <p:cNvSpPr/>
              <p:nvPr/>
            </p:nvSpPr>
            <p:spPr>
              <a:xfrm>
                <a:off x="5280416" y="2804290"/>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96" name="Rectangle 495">
                <a:extLst>
                  <a:ext uri="{FF2B5EF4-FFF2-40B4-BE49-F238E27FC236}">
                    <a16:creationId xmlns:a16="http://schemas.microsoft.com/office/drawing/2014/main" id="{8E080306-6ABD-4302-8E41-F18ACF1E540A}"/>
                  </a:ext>
                </a:extLst>
              </p:cNvPr>
              <p:cNvSpPr/>
              <p:nvPr/>
            </p:nvSpPr>
            <p:spPr>
              <a:xfrm rot="16200000">
                <a:off x="6341622" y="1853430"/>
                <a:ext cx="343627" cy="473953"/>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97" name="Rectangle 496">
                <a:extLst>
                  <a:ext uri="{FF2B5EF4-FFF2-40B4-BE49-F238E27FC236}">
                    <a16:creationId xmlns:a16="http://schemas.microsoft.com/office/drawing/2014/main" id="{41B0AFBC-53B3-4928-8EA7-8C1BFD6F48CB}"/>
                  </a:ext>
                </a:extLst>
              </p:cNvPr>
              <p:cNvSpPr/>
              <p:nvPr/>
            </p:nvSpPr>
            <p:spPr>
              <a:xfrm rot="5400000">
                <a:off x="6358228" y="3719185"/>
                <a:ext cx="310414" cy="49797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98" name="Rectangle 497">
                <a:extLst>
                  <a:ext uri="{FF2B5EF4-FFF2-40B4-BE49-F238E27FC236}">
                    <a16:creationId xmlns:a16="http://schemas.microsoft.com/office/drawing/2014/main" id="{DFAE1CD5-D105-43C4-A428-29DFDF0F8E1E}"/>
                  </a:ext>
                </a:extLst>
              </p:cNvPr>
              <p:cNvSpPr/>
              <p:nvPr/>
            </p:nvSpPr>
            <p:spPr>
              <a:xfrm>
                <a:off x="7336978" y="2804291"/>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cxnSp>
            <p:nvCxnSpPr>
              <p:cNvPr id="499" name="Straight Arrow Connector 498">
                <a:extLst>
                  <a:ext uri="{FF2B5EF4-FFF2-40B4-BE49-F238E27FC236}">
                    <a16:creationId xmlns:a16="http://schemas.microsoft.com/office/drawing/2014/main" id="{BEA90F79-A1E6-4B78-9CF5-F173C634249C}"/>
                  </a:ext>
                </a:extLst>
              </p:cNvPr>
              <p:cNvCxnSpPr>
                <a:cxnSpLocks/>
                <a:stCxn id="495" idx="3"/>
                <a:endCxn id="494" idx="1"/>
              </p:cNvCxnSpPr>
              <p:nvPr/>
            </p:nvCxnSpPr>
            <p:spPr>
              <a:xfrm>
                <a:off x="5624043" y="3043788"/>
                <a:ext cx="545863"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00" name="Straight Arrow Connector 499">
                <a:extLst>
                  <a:ext uri="{FF2B5EF4-FFF2-40B4-BE49-F238E27FC236}">
                    <a16:creationId xmlns:a16="http://schemas.microsoft.com/office/drawing/2014/main" id="{60DA1FAB-1E4A-4929-989A-06F3A591E21C}"/>
                  </a:ext>
                </a:extLst>
              </p:cNvPr>
              <p:cNvCxnSpPr>
                <a:cxnSpLocks/>
                <a:stCxn id="498" idx="1"/>
                <a:endCxn id="494" idx="3"/>
              </p:cNvCxnSpPr>
              <p:nvPr/>
            </p:nvCxnSpPr>
            <p:spPr>
              <a:xfrm flipH="1">
                <a:off x="6856963" y="3043789"/>
                <a:ext cx="48001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01" name="Straight Arrow Connector 500">
                <a:extLst>
                  <a:ext uri="{FF2B5EF4-FFF2-40B4-BE49-F238E27FC236}">
                    <a16:creationId xmlns:a16="http://schemas.microsoft.com/office/drawing/2014/main" id="{5DFBF44D-2392-4604-A398-A069AD85F05B}"/>
                  </a:ext>
                </a:extLst>
              </p:cNvPr>
              <p:cNvCxnSpPr>
                <a:cxnSpLocks/>
                <a:stCxn id="496" idx="1"/>
                <a:endCxn id="494" idx="0"/>
              </p:cNvCxnSpPr>
              <p:nvPr/>
            </p:nvCxnSpPr>
            <p:spPr>
              <a:xfrm flipH="1">
                <a:off x="6513435" y="2262220"/>
                <a:ext cx="2" cy="46506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02" name="Straight Arrow Connector 501">
                <a:extLst>
                  <a:ext uri="{FF2B5EF4-FFF2-40B4-BE49-F238E27FC236}">
                    <a16:creationId xmlns:a16="http://schemas.microsoft.com/office/drawing/2014/main" id="{9E3C13AA-1F76-4BDE-9CBA-1C7B9F6A0543}"/>
                  </a:ext>
                </a:extLst>
              </p:cNvPr>
              <p:cNvCxnSpPr>
                <a:cxnSpLocks/>
                <a:stCxn id="497" idx="1"/>
                <a:endCxn id="494" idx="2"/>
              </p:cNvCxnSpPr>
              <p:nvPr/>
            </p:nvCxnSpPr>
            <p:spPr>
              <a:xfrm flipH="1" flipV="1">
                <a:off x="6513435" y="3360293"/>
                <a:ext cx="1" cy="45267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pic>
          <p:nvPicPr>
            <p:cNvPr id="492" name="Content Placeholder 58" descr="Close">
              <a:extLst>
                <a:ext uri="{FF2B5EF4-FFF2-40B4-BE49-F238E27FC236}">
                  <a16:creationId xmlns:a16="http://schemas.microsoft.com/office/drawing/2014/main" id="{564E293A-3127-4DA8-A69C-69D343E6A96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03545" y="3222854"/>
              <a:ext cx="562547" cy="562547"/>
            </a:xfrm>
            <a:prstGeom prst="rect">
              <a:avLst/>
            </a:prstGeom>
          </p:spPr>
        </p:pic>
      </p:grpSp>
      <p:grpSp>
        <p:nvGrpSpPr>
          <p:cNvPr id="312" name="Group 311">
            <a:extLst>
              <a:ext uri="{FF2B5EF4-FFF2-40B4-BE49-F238E27FC236}">
                <a16:creationId xmlns:a16="http://schemas.microsoft.com/office/drawing/2014/main" id="{CDD7798D-CB9A-483F-BBAD-FBAD47287ADA}"/>
              </a:ext>
            </a:extLst>
          </p:cNvPr>
          <p:cNvGrpSpPr/>
          <p:nvPr/>
        </p:nvGrpSpPr>
        <p:grpSpPr>
          <a:xfrm>
            <a:off x="5101344" y="1200035"/>
            <a:ext cx="1798612" cy="1690377"/>
            <a:chOff x="7654967" y="2625306"/>
            <a:chExt cx="1798612" cy="1690377"/>
          </a:xfrm>
        </p:grpSpPr>
        <p:grpSp>
          <p:nvGrpSpPr>
            <p:cNvPr id="475" name="Group 474">
              <a:extLst>
                <a:ext uri="{FF2B5EF4-FFF2-40B4-BE49-F238E27FC236}">
                  <a16:creationId xmlns:a16="http://schemas.microsoft.com/office/drawing/2014/main" id="{CBBEB8FB-A6FF-4C6A-B1BB-2EFB506DC3C0}"/>
                </a:ext>
              </a:extLst>
            </p:cNvPr>
            <p:cNvGrpSpPr/>
            <p:nvPr/>
          </p:nvGrpSpPr>
          <p:grpSpPr>
            <a:xfrm>
              <a:off x="7654967" y="2625306"/>
              <a:ext cx="1798612" cy="1690377"/>
              <a:chOff x="5275729" y="1913324"/>
              <a:chExt cx="2404876" cy="2210057"/>
            </a:xfrm>
          </p:grpSpPr>
          <p:sp>
            <p:nvSpPr>
              <p:cNvPr id="476" name="Rectangle 475">
                <a:extLst>
                  <a:ext uri="{FF2B5EF4-FFF2-40B4-BE49-F238E27FC236}">
                    <a16:creationId xmlns:a16="http://schemas.microsoft.com/office/drawing/2014/main" id="{F8EDAE4F-207E-4408-80A1-1A5872228278}"/>
                  </a:ext>
                </a:extLst>
              </p:cNvPr>
              <p:cNvSpPr/>
              <p:nvPr/>
            </p:nvSpPr>
            <p:spPr>
              <a:xfrm>
                <a:off x="5275729" y="1913324"/>
                <a:ext cx="2395071" cy="2209944"/>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7" name="Rectangle 476">
                <a:extLst>
                  <a:ext uri="{FF2B5EF4-FFF2-40B4-BE49-F238E27FC236}">
                    <a16:creationId xmlns:a16="http://schemas.microsoft.com/office/drawing/2014/main" id="{3BC3EFAF-E62D-4AF1-9CA3-3F858113C58E}"/>
                  </a:ext>
                </a:extLst>
              </p:cNvPr>
              <p:cNvSpPr/>
              <p:nvPr/>
            </p:nvSpPr>
            <p:spPr>
              <a:xfrm>
                <a:off x="6169906" y="2727285"/>
                <a:ext cx="687057" cy="633008"/>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78" name="Rectangle 477">
                <a:extLst>
                  <a:ext uri="{FF2B5EF4-FFF2-40B4-BE49-F238E27FC236}">
                    <a16:creationId xmlns:a16="http://schemas.microsoft.com/office/drawing/2014/main" id="{0742083B-CF9F-46CA-95C4-1253FCF6A904}"/>
                  </a:ext>
                </a:extLst>
              </p:cNvPr>
              <p:cNvSpPr/>
              <p:nvPr/>
            </p:nvSpPr>
            <p:spPr>
              <a:xfrm>
                <a:off x="5280416" y="2804290"/>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79" name="Rectangle 478">
                <a:extLst>
                  <a:ext uri="{FF2B5EF4-FFF2-40B4-BE49-F238E27FC236}">
                    <a16:creationId xmlns:a16="http://schemas.microsoft.com/office/drawing/2014/main" id="{1B1C0ABD-431B-4E73-B54E-9E6014E41E9D}"/>
                  </a:ext>
                </a:extLst>
              </p:cNvPr>
              <p:cNvSpPr/>
              <p:nvPr/>
            </p:nvSpPr>
            <p:spPr>
              <a:xfrm rot="16200000">
                <a:off x="6341622" y="1853430"/>
                <a:ext cx="343627" cy="473953"/>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80" name="Rectangle 479">
                <a:extLst>
                  <a:ext uri="{FF2B5EF4-FFF2-40B4-BE49-F238E27FC236}">
                    <a16:creationId xmlns:a16="http://schemas.microsoft.com/office/drawing/2014/main" id="{BCA40A72-E8EB-4617-8BB4-43151CA3060D}"/>
                  </a:ext>
                </a:extLst>
              </p:cNvPr>
              <p:cNvSpPr/>
              <p:nvPr/>
            </p:nvSpPr>
            <p:spPr>
              <a:xfrm rot="5400000">
                <a:off x="6358228" y="3719185"/>
                <a:ext cx="310414" cy="49797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81" name="Rectangle 480">
                <a:extLst>
                  <a:ext uri="{FF2B5EF4-FFF2-40B4-BE49-F238E27FC236}">
                    <a16:creationId xmlns:a16="http://schemas.microsoft.com/office/drawing/2014/main" id="{CA87FBDA-5826-4EEB-98AE-36A241E34870}"/>
                  </a:ext>
                </a:extLst>
              </p:cNvPr>
              <p:cNvSpPr/>
              <p:nvPr/>
            </p:nvSpPr>
            <p:spPr>
              <a:xfrm>
                <a:off x="7336978" y="2804291"/>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cxnSp>
            <p:nvCxnSpPr>
              <p:cNvPr id="482" name="Straight Arrow Connector 481">
                <a:extLst>
                  <a:ext uri="{FF2B5EF4-FFF2-40B4-BE49-F238E27FC236}">
                    <a16:creationId xmlns:a16="http://schemas.microsoft.com/office/drawing/2014/main" id="{D3D6512B-88B0-496F-ACFE-9F591147BC3F}"/>
                  </a:ext>
                </a:extLst>
              </p:cNvPr>
              <p:cNvCxnSpPr>
                <a:cxnSpLocks/>
                <a:stCxn id="478" idx="3"/>
                <a:endCxn id="477" idx="1"/>
              </p:cNvCxnSpPr>
              <p:nvPr/>
            </p:nvCxnSpPr>
            <p:spPr>
              <a:xfrm>
                <a:off x="5624043" y="3043788"/>
                <a:ext cx="545863"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83" name="Straight Arrow Connector 482">
                <a:extLst>
                  <a:ext uri="{FF2B5EF4-FFF2-40B4-BE49-F238E27FC236}">
                    <a16:creationId xmlns:a16="http://schemas.microsoft.com/office/drawing/2014/main" id="{07F4D0F2-D590-49D4-86DB-99BCD6BAC291}"/>
                  </a:ext>
                </a:extLst>
              </p:cNvPr>
              <p:cNvCxnSpPr>
                <a:cxnSpLocks/>
                <a:stCxn id="481" idx="1"/>
                <a:endCxn id="477" idx="3"/>
              </p:cNvCxnSpPr>
              <p:nvPr/>
            </p:nvCxnSpPr>
            <p:spPr>
              <a:xfrm flipH="1">
                <a:off x="6856963" y="3043789"/>
                <a:ext cx="48001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84" name="Straight Arrow Connector 483">
                <a:extLst>
                  <a:ext uri="{FF2B5EF4-FFF2-40B4-BE49-F238E27FC236}">
                    <a16:creationId xmlns:a16="http://schemas.microsoft.com/office/drawing/2014/main" id="{9A1434D3-98FD-4565-A0E7-24F550F4B2F3}"/>
                  </a:ext>
                </a:extLst>
              </p:cNvPr>
              <p:cNvCxnSpPr>
                <a:cxnSpLocks/>
                <a:stCxn id="479" idx="1"/>
                <a:endCxn id="477" idx="0"/>
              </p:cNvCxnSpPr>
              <p:nvPr/>
            </p:nvCxnSpPr>
            <p:spPr>
              <a:xfrm flipH="1">
                <a:off x="6513435" y="2262220"/>
                <a:ext cx="2" cy="46506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85" name="Straight Arrow Connector 484">
                <a:extLst>
                  <a:ext uri="{FF2B5EF4-FFF2-40B4-BE49-F238E27FC236}">
                    <a16:creationId xmlns:a16="http://schemas.microsoft.com/office/drawing/2014/main" id="{73C5D3BF-ABA8-4D99-A9C6-50E84F95325F}"/>
                  </a:ext>
                </a:extLst>
              </p:cNvPr>
              <p:cNvCxnSpPr>
                <a:cxnSpLocks/>
                <a:stCxn id="480" idx="1"/>
                <a:endCxn id="477" idx="2"/>
              </p:cNvCxnSpPr>
              <p:nvPr/>
            </p:nvCxnSpPr>
            <p:spPr>
              <a:xfrm flipH="1" flipV="1">
                <a:off x="6513435" y="3360293"/>
                <a:ext cx="1" cy="45267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pic>
          <p:nvPicPr>
            <p:cNvPr id="486" name="Content Placeholder 58" descr="Close">
              <a:extLst>
                <a:ext uri="{FF2B5EF4-FFF2-40B4-BE49-F238E27FC236}">
                  <a16:creationId xmlns:a16="http://schemas.microsoft.com/office/drawing/2014/main" id="{5062A5DD-A679-47F0-94F3-66C1D584037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03545" y="3222854"/>
              <a:ext cx="562547" cy="562547"/>
            </a:xfrm>
            <a:prstGeom prst="rect">
              <a:avLst/>
            </a:prstGeom>
          </p:spPr>
        </p:pic>
      </p:grpSp>
      <p:sp>
        <p:nvSpPr>
          <p:cNvPr id="5" name="Footer Placeholder 4">
            <a:extLst>
              <a:ext uri="{FF2B5EF4-FFF2-40B4-BE49-F238E27FC236}">
                <a16:creationId xmlns:a16="http://schemas.microsoft.com/office/drawing/2014/main" id="{86F64E9B-0260-49FD-B3D1-DEB88F2646A2}"/>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295" name="Oval 294">
            <a:extLst>
              <a:ext uri="{FF2B5EF4-FFF2-40B4-BE49-F238E27FC236}">
                <a16:creationId xmlns:a16="http://schemas.microsoft.com/office/drawing/2014/main" id="{F45E5AE6-8785-4A02-9E12-B2E68AFF81DE}"/>
              </a:ext>
            </a:extLst>
          </p:cNvPr>
          <p:cNvSpPr/>
          <p:nvPr/>
        </p:nvSpPr>
        <p:spPr>
          <a:xfrm>
            <a:off x="3294417" y="2020230"/>
            <a:ext cx="278204" cy="3651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296" name="Oval 295">
            <a:extLst>
              <a:ext uri="{FF2B5EF4-FFF2-40B4-BE49-F238E27FC236}">
                <a16:creationId xmlns:a16="http://schemas.microsoft.com/office/drawing/2014/main" id="{420BEA22-CB1C-4B15-B385-4C218C5782F7}"/>
              </a:ext>
            </a:extLst>
          </p:cNvPr>
          <p:cNvSpPr/>
          <p:nvPr/>
        </p:nvSpPr>
        <p:spPr>
          <a:xfrm>
            <a:off x="2605244" y="4019119"/>
            <a:ext cx="278204" cy="3651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97" name="Oval 296">
            <a:extLst>
              <a:ext uri="{FF2B5EF4-FFF2-40B4-BE49-F238E27FC236}">
                <a16:creationId xmlns:a16="http://schemas.microsoft.com/office/drawing/2014/main" id="{24FF1505-67F9-48A7-9808-61DD547C5426}"/>
              </a:ext>
            </a:extLst>
          </p:cNvPr>
          <p:cNvSpPr/>
          <p:nvPr/>
        </p:nvSpPr>
        <p:spPr>
          <a:xfrm>
            <a:off x="5081204" y="4562345"/>
            <a:ext cx="278204" cy="3651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98" name="Oval 297">
            <a:extLst>
              <a:ext uri="{FF2B5EF4-FFF2-40B4-BE49-F238E27FC236}">
                <a16:creationId xmlns:a16="http://schemas.microsoft.com/office/drawing/2014/main" id="{A1B8B3CA-41EF-41F6-9325-82E657900A1B}"/>
              </a:ext>
            </a:extLst>
          </p:cNvPr>
          <p:cNvSpPr/>
          <p:nvPr/>
        </p:nvSpPr>
        <p:spPr>
          <a:xfrm>
            <a:off x="5881019" y="2583267"/>
            <a:ext cx="278204" cy="3651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299" name="Rectangle 298">
            <a:extLst>
              <a:ext uri="{FF2B5EF4-FFF2-40B4-BE49-F238E27FC236}">
                <a16:creationId xmlns:a16="http://schemas.microsoft.com/office/drawing/2014/main" id="{93765F2D-9AE6-4B18-ADF2-09FAAEA2FDDE}"/>
              </a:ext>
            </a:extLst>
          </p:cNvPr>
          <p:cNvSpPr/>
          <p:nvPr/>
        </p:nvSpPr>
        <p:spPr>
          <a:xfrm>
            <a:off x="2871415" y="2608773"/>
            <a:ext cx="683200" cy="276999"/>
          </a:xfrm>
          <a:prstGeom prst="rect">
            <a:avLst/>
          </a:prstGeom>
          <a:noFill/>
        </p:spPr>
        <p:txBody>
          <a:bodyPr wrap="square" lIns="91440" tIns="45720" rIns="91440" bIns="45720">
            <a:spAutoFit/>
          </a:bodyPr>
          <a:lstStyle/>
          <a:p>
            <a:pPr algn="ctr"/>
            <a:r>
              <a:rPr lang="en-US" sz="1200" dirty="0" err="1">
                <a:ln w="0"/>
                <a:solidFill>
                  <a:srgbClr val="C00000"/>
                </a:solidFill>
                <a:effectLst>
                  <a:outerShdw blurRad="38100" dist="19050" dir="2700000" algn="tl" rotWithShape="0">
                    <a:schemeClr val="dk1">
                      <a:alpha val="40000"/>
                    </a:schemeClr>
                  </a:outerShdw>
                </a:effectLst>
              </a:rPr>
              <a:t>Dest</a:t>
            </a:r>
            <a:r>
              <a:rPr lang="en-US" sz="1200" dirty="0">
                <a:ln w="0"/>
                <a:solidFill>
                  <a:srgbClr val="C00000"/>
                </a:solidFill>
                <a:effectLst>
                  <a:outerShdw blurRad="38100" dist="19050" dir="2700000" algn="tl" rotWithShape="0">
                    <a:schemeClr val="dk1">
                      <a:alpha val="40000"/>
                    </a:schemeClr>
                  </a:outerShdw>
                </a:effectLst>
              </a:rPr>
              <a:t>. D</a:t>
            </a:r>
            <a:endParaRPr lang="en-US" sz="1200" b="0" cap="none" spc="0" dirty="0">
              <a:ln w="0"/>
              <a:solidFill>
                <a:srgbClr val="C00000"/>
              </a:solidFill>
              <a:effectLst>
                <a:outerShdw blurRad="38100" dist="19050" dir="2700000" algn="tl" rotWithShape="0">
                  <a:schemeClr val="dk1">
                    <a:alpha val="40000"/>
                  </a:schemeClr>
                </a:outerShdw>
              </a:effectLst>
            </a:endParaRPr>
          </a:p>
        </p:txBody>
      </p:sp>
      <p:sp>
        <p:nvSpPr>
          <p:cNvPr id="300" name="Rectangle 299">
            <a:extLst>
              <a:ext uri="{FF2B5EF4-FFF2-40B4-BE49-F238E27FC236}">
                <a16:creationId xmlns:a16="http://schemas.microsoft.com/office/drawing/2014/main" id="{781880EC-A0C5-4BA1-B886-8B78AE3F5B10}"/>
              </a:ext>
            </a:extLst>
          </p:cNvPr>
          <p:cNvSpPr/>
          <p:nvPr/>
        </p:nvSpPr>
        <p:spPr>
          <a:xfrm>
            <a:off x="2912989" y="5470207"/>
            <a:ext cx="671530" cy="276999"/>
          </a:xfrm>
          <a:prstGeom prst="rect">
            <a:avLst/>
          </a:prstGeom>
          <a:noFill/>
        </p:spPr>
        <p:txBody>
          <a:bodyPr wrap="square" lIns="91440" tIns="45720" rIns="91440" bIns="45720">
            <a:spAutoFit/>
          </a:bodyPr>
          <a:lstStyle/>
          <a:p>
            <a:pPr algn="ctr"/>
            <a:r>
              <a:rPr lang="en-US" sz="1200" dirty="0" err="1">
                <a:ln w="0"/>
                <a:solidFill>
                  <a:srgbClr val="C00000"/>
                </a:solidFill>
                <a:effectLst>
                  <a:outerShdw blurRad="38100" dist="19050" dir="2700000" algn="tl" rotWithShape="0">
                    <a:schemeClr val="dk1">
                      <a:alpha val="40000"/>
                    </a:schemeClr>
                  </a:outerShdw>
                </a:effectLst>
              </a:rPr>
              <a:t>Dest</a:t>
            </a:r>
            <a:r>
              <a:rPr lang="en-US" sz="1200" dirty="0">
                <a:ln w="0"/>
                <a:solidFill>
                  <a:srgbClr val="C00000"/>
                </a:solidFill>
                <a:effectLst>
                  <a:outerShdw blurRad="38100" dist="19050" dir="2700000" algn="tl" rotWithShape="0">
                    <a:schemeClr val="dk1">
                      <a:alpha val="40000"/>
                    </a:schemeClr>
                  </a:outerShdw>
                </a:effectLst>
              </a:rPr>
              <a:t>. A</a:t>
            </a:r>
            <a:endParaRPr lang="en-US" sz="1200" b="0" cap="none" spc="0" dirty="0">
              <a:ln w="0"/>
              <a:solidFill>
                <a:srgbClr val="C00000"/>
              </a:solidFill>
              <a:effectLst>
                <a:outerShdw blurRad="38100" dist="19050" dir="2700000" algn="tl" rotWithShape="0">
                  <a:schemeClr val="dk1">
                    <a:alpha val="40000"/>
                  </a:schemeClr>
                </a:outerShdw>
              </a:effectLst>
            </a:endParaRPr>
          </a:p>
        </p:txBody>
      </p:sp>
      <p:sp>
        <p:nvSpPr>
          <p:cNvPr id="301" name="Rectangle 300">
            <a:extLst>
              <a:ext uri="{FF2B5EF4-FFF2-40B4-BE49-F238E27FC236}">
                <a16:creationId xmlns:a16="http://schemas.microsoft.com/office/drawing/2014/main" id="{D3A0DCA9-11EB-435F-9DD3-208E487ED58F}"/>
              </a:ext>
            </a:extLst>
          </p:cNvPr>
          <p:cNvSpPr/>
          <p:nvPr/>
        </p:nvSpPr>
        <p:spPr>
          <a:xfrm>
            <a:off x="5099851" y="5470617"/>
            <a:ext cx="675186" cy="276999"/>
          </a:xfrm>
          <a:prstGeom prst="rect">
            <a:avLst/>
          </a:prstGeom>
          <a:noFill/>
        </p:spPr>
        <p:txBody>
          <a:bodyPr wrap="square" lIns="91440" tIns="45720" rIns="91440" bIns="45720">
            <a:spAutoFit/>
          </a:bodyPr>
          <a:lstStyle/>
          <a:p>
            <a:pPr algn="ctr"/>
            <a:r>
              <a:rPr lang="en-US" sz="1200" dirty="0" err="1">
                <a:ln w="0"/>
                <a:solidFill>
                  <a:srgbClr val="C00000"/>
                </a:solidFill>
                <a:effectLst>
                  <a:outerShdw blurRad="38100" dist="19050" dir="2700000" algn="tl" rotWithShape="0">
                    <a:schemeClr val="dk1">
                      <a:alpha val="40000"/>
                    </a:schemeClr>
                  </a:outerShdw>
                </a:effectLst>
              </a:rPr>
              <a:t>Dest</a:t>
            </a:r>
            <a:r>
              <a:rPr lang="en-US" sz="1200" dirty="0">
                <a:ln w="0"/>
                <a:solidFill>
                  <a:srgbClr val="C00000"/>
                </a:solidFill>
                <a:effectLst>
                  <a:outerShdw blurRad="38100" dist="19050" dir="2700000" algn="tl" rotWithShape="0">
                    <a:schemeClr val="dk1">
                      <a:alpha val="40000"/>
                    </a:schemeClr>
                  </a:outerShdw>
                </a:effectLst>
              </a:rPr>
              <a:t>. B</a:t>
            </a:r>
            <a:endParaRPr lang="en-US" sz="1200" b="0" cap="none" spc="0" dirty="0">
              <a:ln w="0"/>
              <a:solidFill>
                <a:srgbClr val="C00000"/>
              </a:solidFill>
              <a:effectLst>
                <a:outerShdw blurRad="38100" dist="19050" dir="2700000" algn="tl" rotWithShape="0">
                  <a:schemeClr val="dk1">
                    <a:alpha val="40000"/>
                  </a:schemeClr>
                </a:outerShdw>
              </a:effectLst>
            </a:endParaRPr>
          </a:p>
        </p:txBody>
      </p:sp>
      <p:sp>
        <p:nvSpPr>
          <p:cNvPr id="302" name="Rectangle 301">
            <a:extLst>
              <a:ext uri="{FF2B5EF4-FFF2-40B4-BE49-F238E27FC236}">
                <a16:creationId xmlns:a16="http://schemas.microsoft.com/office/drawing/2014/main" id="{EEE8357C-637A-4F6C-9807-5F1F38A3784B}"/>
              </a:ext>
            </a:extLst>
          </p:cNvPr>
          <p:cNvSpPr/>
          <p:nvPr/>
        </p:nvSpPr>
        <p:spPr>
          <a:xfrm>
            <a:off x="5030800" y="2636314"/>
            <a:ext cx="679994" cy="276999"/>
          </a:xfrm>
          <a:prstGeom prst="rect">
            <a:avLst/>
          </a:prstGeom>
          <a:noFill/>
        </p:spPr>
        <p:txBody>
          <a:bodyPr wrap="square" lIns="91440" tIns="45720" rIns="91440" bIns="45720">
            <a:spAutoFit/>
          </a:bodyPr>
          <a:lstStyle/>
          <a:p>
            <a:pPr algn="ctr"/>
            <a:r>
              <a:rPr lang="en-US" sz="1200" dirty="0" err="1">
                <a:ln w="0"/>
                <a:solidFill>
                  <a:srgbClr val="C00000"/>
                </a:solidFill>
                <a:effectLst>
                  <a:outerShdw blurRad="38100" dist="19050" dir="2700000" algn="tl" rotWithShape="0">
                    <a:schemeClr val="dk1">
                      <a:alpha val="40000"/>
                    </a:schemeClr>
                  </a:outerShdw>
                </a:effectLst>
              </a:rPr>
              <a:t>Dest</a:t>
            </a:r>
            <a:r>
              <a:rPr lang="en-US" sz="1200" dirty="0">
                <a:ln w="0"/>
                <a:solidFill>
                  <a:srgbClr val="C00000"/>
                </a:solidFill>
                <a:effectLst>
                  <a:outerShdw blurRad="38100" dist="19050" dir="2700000" algn="tl" rotWithShape="0">
                    <a:schemeClr val="dk1">
                      <a:alpha val="40000"/>
                    </a:schemeClr>
                  </a:outerShdw>
                </a:effectLst>
              </a:rPr>
              <a:t>. C</a:t>
            </a:r>
            <a:endParaRPr lang="en-US" sz="1200" b="0" cap="none" spc="0" dirty="0">
              <a:ln w="0"/>
              <a:solidFill>
                <a:srgbClr val="C00000"/>
              </a:solidFill>
              <a:effectLst>
                <a:outerShdw blurRad="38100" dist="19050" dir="2700000" algn="tl" rotWithShape="0">
                  <a:schemeClr val="dk1">
                    <a:alpha val="40000"/>
                  </a:schemeClr>
                </a:outerShdw>
              </a:effectLst>
            </a:endParaRPr>
          </a:p>
        </p:txBody>
      </p:sp>
      <p:cxnSp>
        <p:nvCxnSpPr>
          <p:cNvPr id="304" name="Straight Arrow Connector 303">
            <a:extLst>
              <a:ext uri="{FF2B5EF4-FFF2-40B4-BE49-F238E27FC236}">
                <a16:creationId xmlns:a16="http://schemas.microsoft.com/office/drawing/2014/main" id="{A3349BEE-213F-4411-A910-F6F390762499}"/>
              </a:ext>
            </a:extLst>
          </p:cNvPr>
          <p:cNvCxnSpPr>
            <a:cxnSpLocks/>
          </p:cNvCxnSpPr>
          <p:nvPr/>
        </p:nvCxnSpPr>
        <p:spPr>
          <a:xfrm>
            <a:off x="3520046" y="2057150"/>
            <a:ext cx="1579805" cy="0"/>
          </a:xfrm>
          <a:prstGeom prst="straightConnector1">
            <a:avLst/>
          </a:prstGeom>
          <a:ln w="76200">
            <a:solidFill>
              <a:srgbClr val="C0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307" name="Straight Arrow Connector 306">
            <a:extLst>
              <a:ext uri="{FF2B5EF4-FFF2-40B4-BE49-F238E27FC236}">
                <a16:creationId xmlns:a16="http://schemas.microsoft.com/office/drawing/2014/main" id="{7DDD7484-8A30-4E46-B7D9-1F5DF64A29B2}"/>
              </a:ext>
            </a:extLst>
          </p:cNvPr>
          <p:cNvCxnSpPr>
            <a:cxnSpLocks/>
          </p:cNvCxnSpPr>
          <p:nvPr/>
        </p:nvCxnSpPr>
        <p:spPr>
          <a:xfrm>
            <a:off x="3527796" y="4902328"/>
            <a:ext cx="1579805" cy="0"/>
          </a:xfrm>
          <a:prstGeom prst="straightConnector1">
            <a:avLst/>
          </a:prstGeom>
          <a:ln w="76200">
            <a:solidFill>
              <a:srgbClr val="C0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308" name="Straight Arrow Connector 307">
            <a:extLst>
              <a:ext uri="{FF2B5EF4-FFF2-40B4-BE49-F238E27FC236}">
                <a16:creationId xmlns:a16="http://schemas.microsoft.com/office/drawing/2014/main" id="{793BD402-785F-431E-B5E2-7C496F899E87}"/>
              </a:ext>
            </a:extLst>
          </p:cNvPr>
          <p:cNvCxnSpPr>
            <a:cxnSpLocks/>
          </p:cNvCxnSpPr>
          <p:nvPr/>
        </p:nvCxnSpPr>
        <p:spPr>
          <a:xfrm flipV="1">
            <a:off x="2671482" y="2890897"/>
            <a:ext cx="0" cy="1150231"/>
          </a:xfrm>
          <a:prstGeom prst="straightConnector1">
            <a:avLst/>
          </a:prstGeom>
          <a:ln w="76200">
            <a:solidFill>
              <a:srgbClr val="C0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313" name="Straight Arrow Connector 312">
            <a:extLst>
              <a:ext uri="{FF2B5EF4-FFF2-40B4-BE49-F238E27FC236}">
                <a16:creationId xmlns:a16="http://schemas.microsoft.com/office/drawing/2014/main" id="{AE049DA2-E286-48EE-AB3B-08D2BC73191D}"/>
              </a:ext>
            </a:extLst>
          </p:cNvPr>
          <p:cNvCxnSpPr>
            <a:cxnSpLocks/>
          </p:cNvCxnSpPr>
          <p:nvPr/>
        </p:nvCxnSpPr>
        <p:spPr>
          <a:xfrm flipV="1">
            <a:off x="5994567" y="2915020"/>
            <a:ext cx="0" cy="1150231"/>
          </a:xfrm>
          <a:prstGeom prst="straightConnector1">
            <a:avLst/>
          </a:prstGeom>
          <a:ln w="76200">
            <a:solidFill>
              <a:srgbClr val="C00000"/>
            </a:solidFill>
            <a:headEnd type="triangle"/>
            <a:tailEnd type="triangle"/>
          </a:ln>
        </p:spPr>
        <p:style>
          <a:lnRef idx="1">
            <a:schemeClr val="accent6"/>
          </a:lnRef>
          <a:fillRef idx="0">
            <a:schemeClr val="accent6"/>
          </a:fillRef>
          <a:effectRef idx="0">
            <a:schemeClr val="accent6"/>
          </a:effectRef>
          <a:fontRef idx="minor">
            <a:schemeClr val="tx1"/>
          </a:fontRef>
        </p:style>
      </p:cxnSp>
      <p:sp>
        <p:nvSpPr>
          <p:cNvPr id="314" name="&quot;Not Allowed&quot; Symbol 313">
            <a:extLst>
              <a:ext uri="{FF2B5EF4-FFF2-40B4-BE49-F238E27FC236}">
                <a16:creationId xmlns:a16="http://schemas.microsoft.com/office/drawing/2014/main" id="{2C88CFB5-C6FC-4F0C-8212-52A23A85DFE1}"/>
              </a:ext>
            </a:extLst>
          </p:cNvPr>
          <p:cNvSpPr/>
          <p:nvPr/>
        </p:nvSpPr>
        <p:spPr>
          <a:xfrm>
            <a:off x="4122625" y="4474880"/>
            <a:ext cx="256365" cy="365125"/>
          </a:xfrm>
          <a:prstGeom prst="noSmoking">
            <a:avLst>
              <a:gd name="adj" fmla="val 966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tx1"/>
              </a:solidFill>
            </a:endParaRPr>
          </a:p>
        </p:txBody>
      </p:sp>
      <p:cxnSp>
        <p:nvCxnSpPr>
          <p:cNvPr id="319" name="Connector: Elbow 318">
            <a:extLst>
              <a:ext uri="{FF2B5EF4-FFF2-40B4-BE49-F238E27FC236}">
                <a16:creationId xmlns:a16="http://schemas.microsoft.com/office/drawing/2014/main" id="{2BC3B42D-6CD8-409F-BB45-EEAC9AA60351}"/>
              </a:ext>
            </a:extLst>
          </p:cNvPr>
          <p:cNvCxnSpPr>
            <a:cxnSpLocks/>
          </p:cNvCxnSpPr>
          <p:nvPr/>
        </p:nvCxnSpPr>
        <p:spPr>
          <a:xfrm rot="5400000">
            <a:off x="2339450" y="2970436"/>
            <a:ext cx="1480066" cy="358001"/>
          </a:xfrm>
          <a:prstGeom prst="bentConnector3">
            <a:avLst>
              <a:gd name="adj1" fmla="val 122"/>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2" name="Connector: Elbow 321">
            <a:extLst>
              <a:ext uri="{FF2B5EF4-FFF2-40B4-BE49-F238E27FC236}">
                <a16:creationId xmlns:a16="http://schemas.microsoft.com/office/drawing/2014/main" id="{1796998E-8DB5-4DFF-BF1F-0F4759FE8DDA}"/>
              </a:ext>
            </a:extLst>
          </p:cNvPr>
          <p:cNvCxnSpPr>
            <a:cxnSpLocks/>
          </p:cNvCxnSpPr>
          <p:nvPr/>
        </p:nvCxnSpPr>
        <p:spPr>
          <a:xfrm rot="10800000">
            <a:off x="3622816" y="2242124"/>
            <a:ext cx="2056091" cy="352623"/>
          </a:xfrm>
          <a:prstGeom prst="bentConnector3">
            <a:avLst>
              <a:gd name="adj1" fmla="val -185"/>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9" name="Connector: Elbow 328">
            <a:extLst>
              <a:ext uri="{FF2B5EF4-FFF2-40B4-BE49-F238E27FC236}">
                <a16:creationId xmlns:a16="http://schemas.microsoft.com/office/drawing/2014/main" id="{AC039239-C01A-47A0-AC5C-154BB3BF54D2}"/>
              </a:ext>
            </a:extLst>
          </p:cNvPr>
          <p:cNvCxnSpPr>
            <a:cxnSpLocks/>
          </p:cNvCxnSpPr>
          <p:nvPr/>
        </p:nvCxnSpPr>
        <p:spPr>
          <a:xfrm rot="5400000" flipH="1" flipV="1">
            <a:off x="4794046" y="3613957"/>
            <a:ext cx="1612389" cy="413126"/>
          </a:xfrm>
          <a:prstGeom prst="bentConnector3">
            <a:avLst>
              <a:gd name="adj1" fmla="val -468"/>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33" name="Connector: Elbow 332">
            <a:extLst>
              <a:ext uri="{FF2B5EF4-FFF2-40B4-BE49-F238E27FC236}">
                <a16:creationId xmlns:a16="http://schemas.microsoft.com/office/drawing/2014/main" id="{6F94B210-5B97-4F28-8803-8EFA90CB49F1}"/>
              </a:ext>
            </a:extLst>
          </p:cNvPr>
          <p:cNvCxnSpPr>
            <a:cxnSpLocks/>
          </p:cNvCxnSpPr>
          <p:nvPr/>
        </p:nvCxnSpPr>
        <p:spPr>
          <a:xfrm>
            <a:off x="2943275" y="4448371"/>
            <a:ext cx="2117457" cy="247077"/>
          </a:xfrm>
          <a:prstGeom prst="bentConnector3">
            <a:avLst>
              <a:gd name="adj1" fmla="val 8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9" name="&quot;Not Allowed&quot; Symbol 338">
            <a:extLst>
              <a:ext uri="{FF2B5EF4-FFF2-40B4-BE49-F238E27FC236}">
                <a16:creationId xmlns:a16="http://schemas.microsoft.com/office/drawing/2014/main" id="{7797C782-AFE6-4BF1-8462-3DB8EBE19A2C}"/>
              </a:ext>
            </a:extLst>
          </p:cNvPr>
          <p:cNvSpPr/>
          <p:nvPr/>
        </p:nvSpPr>
        <p:spPr>
          <a:xfrm>
            <a:off x="4254403" y="2069019"/>
            <a:ext cx="256365" cy="365125"/>
          </a:xfrm>
          <a:prstGeom prst="noSmoking">
            <a:avLst>
              <a:gd name="adj" fmla="val 966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tx1"/>
              </a:solidFill>
            </a:endParaRPr>
          </a:p>
        </p:txBody>
      </p:sp>
      <p:sp>
        <p:nvSpPr>
          <p:cNvPr id="340" name="&quot;Not Allowed&quot; Symbol 339">
            <a:extLst>
              <a:ext uri="{FF2B5EF4-FFF2-40B4-BE49-F238E27FC236}">
                <a16:creationId xmlns:a16="http://schemas.microsoft.com/office/drawing/2014/main" id="{093DA9AA-DF48-4EB5-A2C4-97FD0F72849E}"/>
              </a:ext>
            </a:extLst>
          </p:cNvPr>
          <p:cNvSpPr/>
          <p:nvPr/>
        </p:nvSpPr>
        <p:spPr>
          <a:xfrm>
            <a:off x="2772299" y="3100887"/>
            <a:ext cx="256365" cy="365125"/>
          </a:xfrm>
          <a:prstGeom prst="noSmoking">
            <a:avLst>
              <a:gd name="adj" fmla="val 966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tx1"/>
              </a:solidFill>
            </a:endParaRPr>
          </a:p>
        </p:txBody>
      </p:sp>
      <p:sp>
        <p:nvSpPr>
          <p:cNvPr id="341" name="&quot;Not Allowed&quot; Symbol 340">
            <a:extLst>
              <a:ext uri="{FF2B5EF4-FFF2-40B4-BE49-F238E27FC236}">
                <a16:creationId xmlns:a16="http://schemas.microsoft.com/office/drawing/2014/main" id="{98633ECB-379A-4E2C-B852-CAA9C557C7B9}"/>
              </a:ext>
            </a:extLst>
          </p:cNvPr>
          <p:cNvSpPr/>
          <p:nvPr/>
        </p:nvSpPr>
        <p:spPr>
          <a:xfrm>
            <a:off x="5664224" y="3243493"/>
            <a:ext cx="256365" cy="365125"/>
          </a:xfrm>
          <a:prstGeom prst="noSmoking">
            <a:avLst>
              <a:gd name="adj" fmla="val 966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tx1"/>
              </a:solidFill>
            </a:endParaRPr>
          </a:p>
        </p:txBody>
      </p:sp>
      <p:sp>
        <p:nvSpPr>
          <p:cNvPr id="342" name="Rectangle 341">
            <a:extLst>
              <a:ext uri="{FF2B5EF4-FFF2-40B4-BE49-F238E27FC236}">
                <a16:creationId xmlns:a16="http://schemas.microsoft.com/office/drawing/2014/main" id="{2C648BCA-3027-4150-8DD1-70AE544EF3D7}"/>
              </a:ext>
            </a:extLst>
          </p:cNvPr>
          <p:cNvSpPr/>
          <p:nvPr/>
        </p:nvSpPr>
        <p:spPr>
          <a:xfrm rot="19387716">
            <a:off x="3244331" y="3043795"/>
            <a:ext cx="2081019" cy="584775"/>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3200" b="1" cap="none" spc="0" dirty="0">
                <a:ln/>
                <a:solidFill>
                  <a:schemeClr val="accent4"/>
                </a:solidFill>
                <a:effectLst/>
              </a:rPr>
              <a:t>Deadlock!</a:t>
            </a:r>
          </a:p>
        </p:txBody>
      </p:sp>
      <p:sp>
        <p:nvSpPr>
          <p:cNvPr id="59" name="Slide Number Placeholder 58">
            <a:extLst>
              <a:ext uri="{FF2B5EF4-FFF2-40B4-BE49-F238E27FC236}">
                <a16:creationId xmlns:a16="http://schemas.microsoft.com/office/drawing/2014/main" id="{96BE5CC6-6450-49FA-8790-7692654C86F5}"/>
              </a:ext>
            </a:extLst>
          </p:cNvPr>
          <p:cNvSpPr>
            <a:spLocks noGrp="1"/>
          </p:cNvSpPr>
          <p:nvPr>
            <p:ph type="sldNum" sz="quarter" idx="12"/>
          </p:nvPr>
        </p:nvSpPr>
        <p:spPr/>
        <p:txBody>
          <a:bodyPr/>
          <a:lstStyle/>
          <a:p>
            <a:fld id="{0D1D0697-F66A-EE4C-B4D3-9802540BCCA0}" type="slidenum">
              <a:rPr lang="en-US" smtClean="0"/>
              <a:t>11</a:t>
            </a:fld>
            <a:endParaRPr lang="en-US"/>
          </a:p>
        </p:txBody>
      </p:sp>
      <p:sp>
        <p:nvSpPr>
          <p:cNvPr id="78" name="Oval 77">
            <a:extLst>
              <a:ext uri="{FF2B5EF4-FFF2-40B4-BE49-F238E27FC236}">
                <a16:creationId xmlns:a16="http://schemas.microsoft.com/office/drawing/2014/main" id="{3D302261-EFF4-4888-A015-B8064FB82105}"/>
              </a:ext>
            </a:extLst>
          </p:cNvPr>
          <p:cNvSpPr/>
          <p:nvPr/>
        </p:nvSpPr>
        <p:spPr>
          <a:xfrm>
            <a:off x="2538971" y="1222790"/>
            <a:ext cx="219577" cy="252629"/>
          </a:xfrm>
          <a:prstGeom prst="ellipse">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79" name="Oval 78">
            <a:extLst>
              <a:ext uri="{FF2B5EF4-FFF2-40B4-BE49-F238E27FC236}">
                <a16:creationId xmlns:a16="http://schemas.microsoft.com/office/drawing/2014/main" id="{D2A76FD2-FC09-422E-B2E5-BEEFD3436C73}"/>
              </a:ext>
            </a:extLst>
          </p:cNvPr>
          <p:cNvSpPr/>
          <p:nvPr/>
        </p:nvSpPr>
        <p:spPr>
          <a:xfrm>
            <a:off x="5917237" y="1218316"/>
            <a:ext cx="219577" cy="252629"/>
          </a:xfrm>
          <a:prstGeom prst="ellipse">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80" name="Oval 79">
            <a:extLst>
              <a:ext uri="{FF2B5EF4-FFF2-40B4-BE49-F238E27FC236}">
                <a16:creationId xmlns:a16="http://schemas.microsoft.com/office/drawing/2014/main" id="{B7315459-9A7E-4D09-97DA-C3DD9DA47019}"/>
              </a:ext>
            </a:extLst>
          </p:cNvPr>
          <p:cNvSpPr/>
          <p:nvPr/>
        </p:nvSpPr>
        <p:spPr>
          <a:xfrm>
            <a:off x="6669790" y="4789341"/>
            <a:ext cx="219577" cy="252629"/>
          </a:xfrm>
          <a:prstGeom prst="ellipse">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81" name="Oval 80">
            <a:extLst>
              <a:ext uri="{FF2B5EF4-FFF2-40B4-BE49-F238E27FC236}">
                <a16:creationId xmlns:a16="http://schemas.microsoft.com/office/drawing/2014/main" id="{8D991B2A-0D44-428E-AECD-3175635D5602}"/>
              </a:ext>
            </a:extLst>
          </p:cNvPr>
          <p:cNvSpPr/>
          <p:nvPr/>
        </p:nvSpPr>
        <p:spPr>
          <a:xfrm>
            <a:off x="2525748" y="5521999"/>
            <a:ext cx="219577" cy="252629"/>
          </a:xfrm>
          <a:prstGeom prst="ellipse">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82" name="Callout: Bent Line 81">
            <a:extLst>
              <a:ext uri="{FF2B5EF4-FFF2-40B4-BE49-F238E27FC236}">
                <a16:creationId xmlns:a16="http://schemas.microsoft.com/office/drawing/2014/main" id="{9CF7EF56-A906-4A37-9964-07A9AE0D930F}"/>
              </a:ext>
            </a:extLst>
          </p:cNvPr>
          <p:cNvSpPr/>
          <p:nvPr/>
        </p:nvSpPr>
        <p:spPr>
          <a:xfrm>
            <a:off x="235183" y="2929975"/>
            <a:ext cx="1297553" cy="1072073"/>
          </a:xfrm>
          <a:prstGeom prst="borderCallout2">
            <a:avLst>
              <a:gd name="adj1" fmla="val 18750"/>
              <a:gd name="adj2" fmla="val -354"/>
              <a:gd name="adj3" fmla="val 18750"/>
              <a:gd name="adj4" fmla="val -16667"/>
              <a:gd name="adj5" fmla="val -141721"/>
              <a:gd name="adj6" fmla="val 17752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Empty-VC tagged as ‘Brownian-Bubble’</a:t>
            </a:r>
          </a:p>
        </p:txBody>
      </p:sp>
      <p:sp>
        <p:nvSpPr>
          <p:cNvPr id="83" name="Callout: Line 82">
            <a:extLst>
              <a:ext uri="{FF2B5EF4-FFF2-40B4-BE49-F238E27FC236}">
                <a16:creationId xmlns:a16="http://schemas.microsoft.com/office/drawing/2014/main" id="{D449C92B-DB82-4028-8244-19F2C60D9655}"/>
              </a:ext>
            </a:extLst>
          </p:cNvPr>
          <p:cNvSpPr/>
          <p:nvPr/>
        </p:nvSpPr>
        <p:spPr>
          <a:xfrm>
            <a:off x="3756413" y="1103429"/>
            <a:ext cx="1059489" cy="449559"/>
          </a:xfrm>
          <a:prstGeom prst="borderCallout1">
            <a:avLst>
              <a:gd name="adj1" fmla="val 47553"/>
              <a:gd name="adj2" fmla="val 316"/>
              <a:gd name="adj3" fmla="val 207961"/>
              <a:gd name="adj4" fmla="val -3447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Free-VC</a:t>
            </a:r>
          </a:p>
        </p:txBody>
      </p:sp>
      <p:sp>
        <p:nvSpPr>
          <p:cNvPr id="84" name="Title 1">
            <a:extLst>
              <a:ext uri="{FF2B5EF4-FFF2-40B4-BE49-F238E27FC236}">
                <a16:creationId xmlns:a16="http://schemas.microsoft.com/office/drawing/2014/main" id="{D3E1C989-BB95-4D09-B9A3-AB57D1508F92}"/>
              </a:ext>
            </a:extLst>
          </p:cNvPr>
          <p:cNvSpPr txBox="1">
            <a:spLocks/>
          </p:cNvSpPr>
          <p:nvPr/>
        </p:nvSpPr>
        <p:spPr>
          <a:xfrm>
            <a:off x="780601" y="211771"/>
            <a:ext cx="7709925" cy="763717"/>
          </a:xfrm>
          <a:prstGeom prst="rect">
            <a:avLst/>
          </a:prstGeom>
        </p:spPr>
        <p:txBody>
          <a:bodyPr vert="horz" lIns="91440" tIns="45720" rIns="91440" bIns="45720" rtlCol="0" anchor="t">
            <a:normAutofit/>
          </a:bodyPr>
          <a:lstStyle>
            <a:lvl1pPr algn="l" defTabSz="457200" rtl="0" eaLnBrk="1" latinLnBrk="0" hangingPunct="1">
              <a:spcBef>
                <a:spcPct val="0"/>
              </a:spcBef>
              <a:buNone/>
              <a:defRPr sz="4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Enter Brownian Bubble Router</a:t>
            </a:r>
          </a:p>
        </p:txBody>
      </p:sp>
      <p:sp>
        <p:nvSpPr>
          <p:cNvPr id="6" name="Rectangle 5">
            <a:extLst>
              <a:ext uri="{FF2B5EF4-FFF2-40B4-BE49-F238E27FC236}">
                <a16:creationId xmlns:a16="http://schemas.microsoft.com/office/drawing/2014/main" id="{19AB925A-EF5F-4C5E-86FA-F1E4311E56CF}"/>
              </a:ext>
            </a:extLst>
          </p:cNvPr>
          <p:cNvSpPr/>
          <p:nvPr/>
        </p:nvSpPr>
        <p:spPr>
          <a:xfrm>
            <a:off x="6777455" y="4019119"/>
            <a:ext cx="3842240" cy="1938992"/>
          </a:xfrm>
          <a:prstGeom prst="rect">
            <a:avLst/>
          </a:prstGeom>
          <a:noFill/>
        </p:spPr>
        <p:txBody>
          <a:bodyPr wrap="square" lIns="91440" tIns="45720" rIns="91440" bIns="45720">
            <a:spAutoFit/>
          </a:bodyPr>
          <a:lstStyle/>
          <a:p>
            <a:pPr algn="ctr"/>
            <a:r>
              <a:rPr lang="en-US" sz="2400" dirty="0">
                <a:ln w="0"/>
                <a:solidFill>
                  <a:srgbClr val="C00000"/>
                </a:solidFill>
                <a:effectLst>
                  <a:outerShdw blurRad="38100" dist="19050" dir="2700000" algn="tl" rotWithShape="0">
                    <a:schemeClr val="dk1">
                      <a:alpha val="40000"/>
                    </a:schemeClr>
                  </a:outerShdw>
                </a:effectLst>
              </a:rPr>
              <a:t>Bubble Movement means reading out packet from its VC and writing it to empty VC marked as ‘Brownian Bubble’</a:t>
            </a:r>
          </a:p>
        </p:txBody>
      </p:sp>
      <p:sp>
        <p:nvSpPr>
          <p:cNvPr id="88" name="Rectangle 87">
            <a:extLst>
              <a:ext uri="{FF2B5EF4-FFF2-40B4-BE49-F238E27FC236}">
                <a16:creationId xmlns:a16="http://schemas.microsoft.com/office/drawing/2014/main" id="{8801DFC5-7B01-4F0C-90B6-D78693E3369C}"/>
              </a:ext>
            </a:extLst>
          </p:cNvPr>
          <p:cNvSpPr/>
          <p:nvPr/>
        </p:nvSpPr>
        <p:spPr>
          <a:xfrm rot="19387716">
            <a:off x="3199619" y="2846517"/>
            <a:ext cx="2081019" cy="1077218"/>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3200" b="1" cap="none" spc="0" dirty="0">
                <a:ln/>
                <a:solidFill>
                  <a:schemeClr val="accent4"/>
                </a:solidFill>
                <a:effectLst/>
              </a:rPr>
              <a:t>Deadlock</a:t>
            </a:r>
          </a:p>
          <a:p>
            <a:pPr algn="ctr"/>
            <a:r>
              <a:rPr lang="en-US" sz="3200" b="1" dirty="0">
                <a:ln/>
                <a:solidFill>
                  <a:schemeClr val="accent4"/>
                </a:solidFill>
              </a:rPr>
              <a:t>Resolved!</a:t>
            </a:r>
            <a:endParaRPr lang="en-US" sz="3200" b="1" cap="none" spc="0" dirty="0">
              <a:ln/>
              <a:solidFill>
                <a:schemeClr val="accent4"/>
              </a:solidFill>
              <a:effectLst/>
            </a:endParaRPr>
          </a:p>
        </p:txBody>
      </p:sp>
      <p:sp>
        <p:nvSpPr>
          <p:cNvPr id="2" name="Explosion 2 1">
            <a:extLst>
              <a:ext uri="{FF2B5EF4-FFF2-40B4-BE49-F238E27FC236}">
                <a16:creationId xmlns:a16="http://schemas.microsoft.com/office/drawing/2014/main" id="{5F721497-DD97-0640-97EB-3512BE0C7318}"/>
              </a:ext>
            </a:extLst>
          </p:cNvPr>
          <p:cNvSpPr/>
          <p:nvPr/>
        </p:nvSpPr>
        <p:spPr>
          <a:xfrm>
            <a:off x="6839400" y="1001892"/>
            <a:ext cx="3710895" cy="2898158"/>
          </a:xfrm>
          <a:prstGeom prst="irregularSeal2">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87" name="Rectangle 86">
            <a:extLst>
              <a:ext uri="{FF2B5EF4-FFF2-40B4-BE49-F238E27FC236}">
                <a16:creationId xmlns:a16="http://schemas.microsoft.com/office/drawing/2014/main" id="{5624B9FB-54AA-DB45-BA5F-80473A687D08}"/>
              </a:ext>
            </a:extLst>
          </p:cNvPr>
          <p:cNvSpPr/>
          <p:nvPr/>
        </p:nvSpPr>
        <p:spPr>
          <a:xfrm rot="19387716">
            <a:off x="6958050" y="1913442"/>
            <a:ext cx="3190206" cy="1200329"/>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2400" b="1" dirty="0">
                <a:ln/>
                <a:solidFill>
                  <a:srgbClr val="C00000"/>
                </a:solidFill>
              </a:rPr>
              <a:t>BBR is free from Deadlock-detection complexity!</a:t>
            </a:r>
          </a:p>
        </p:txBody>
      </p:sp>
    </p:spTree>
    <p:extLst>
      <p:ext uri="{BB962C8B-B14F-4D97-AF65-F5344CB8AC3E}">
        <p14:creationId xmlns:p14="http://schemas.microsoft.com/office/powerpoint/2010/main" val="1066616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39"/>
                                        </p:tgtEl>
                                        <p:attrNameLst>
                                          <p:attrName>style.visibility</p:attrName>
                                        </p:attrNameLst>
                                      </p:cBhvr>
                                      <p:to>
                                        <p:strVal val="visible"/>
                                      </p:to>
                                    </p:set>
                                    <p:animEffect transition="in" filter="fade">
                                      <p:cBhvr>
                                        <p:cTn id="7" dur="500"/>
                                        <p:tgtEl>
                                          <p:spTgt spid="33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40"/>
                                        </p:tgtEl>
                                        <p:attrNameLst>
                                          <p:attrName>style.visibility</p:attrName>
                                        </p:attrNameLst>
                                      </p:cBhvr>
                                      <p:to>
                                        <p:strVal val="visible"/>
                                      </p:to>
                                    </p:set>
                                    <p:animEffect transition="in" filter="fade">
                                      <p:cBhvr>
                                        <p:cTn id="10" dur="500"/>
                                        <p:tgtEl>
                                          <p:spTgt spid="34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14"/>
                                        </p:tgtEl>
                                        <p:attrNameLst>
                                          <p:attrName>style.visibility</p:attrName>
                                        </p:attrNameLst>
                                      </p:cBhvr>
                                      <p:to>
                                        <p:strVal val="visible"/>
                                      </p:to>
                                    </p:set>
                                    <p:animEffect transition="in" filter="fade">
                                      <p:cBhvr>
                                        <p:cTn id="13" dur="500"/>
                                        <p:tgtEl>
                                          <p:spTgt spid="31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41"/>
                                        </p:tgtEl>
                                        <p:attrNameLst>
                                          <p:attrName>style.visibility</p:attrName>
                                        </p:attrNameLst>
                                      </p:cBhvr>
                                      <p:to>
                                        <p:strVal val="visible"/>
                                      </p:to>
                                    </p:set>
                                    <p:animEffect transition="in" filter="fade">
                                      <p:cBhvr>
                                        <p:cTn id="16" dur="500"/>
                                        <p:tgtEl>
                                          <p:spTgt spid="34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42"/>
                                        </p:tgtEl>
                                        <p:attrNameLst>
                                          <p:attrName>style.visibility</p:attrName>
                                        </p:attrNameLst>
                                      </p:cBhvr>
                                      <p:to>
                                        <p:strVal val="visible"/>
                                      </p:to>
                                    </p:set>
                                    <p:animEffect transition="in" filter="fade">
                                      <p:cBhvr>
                                        <p:cTn id="21" dur="500"/>
                                        <p:tgtEl>
                                          <p:spTgt spid="34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342"/>
                                        </p:tgtEl>
                                      </p:cBhvr>
                                    </p:animEffect>
                                    <p:set>
                                      <p:cBhvr>
                                        <p:cTn id="26" dur="1" fill="hold">
                                          <p:stCondLst>
                                            <p:cond delay="499"/>
                                          </p:stCondLst>
                                        </p:cTn>
                                        <p:tgtEl>
                                          <p:spTgt spid="342"/>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339"/>
                                        </p:tgtEl>
                                      </p:cBhvr>
                                    </p:animEffect>
                                    <p:set>
                                      <p:cBhvr>
                                        <p:cTn id="29" dur="1" fill="hold">
                                          <p:stCondLst>
                                            <p:cond delay="499"/>
                                          </p:stCondLst>
                                        </p:cTn>
                                        <p:tgtEl>
                                          <p:spTgt spid="339"/>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340"/>
                                        </p:tgtEl>
                                      </p:cBhvr>
                                    </p:animEffect>
                                    <p:set>
                                      <p:cBhvr>
                                        <p:cTn id="32" dur="1" fill="hold">
                                          <p:stCondLst>
                                            <p:cond delay="499"/>
                                          </p:stCondLst>
                                        </p:cTn>
                                        <p:tgtEl>
                                          <p:spTgt spid="340"/>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314"/>
                                        </p:tgtEl>
                                      </p:cBhvr>
                                    </p:animEffect>
                                    <p:set>
                                      <p:cBhvr>
                                        <p:cTn id="35" dur="1" fill="hold">
                                          <p:stCondLst>
                                            <p:cond delay="499"/>
                                          </p:stCondLst>
                                        </p:cTn>
                                        <p:tgtEl>
                                          <p:spTgt spid="314"/>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341"/>
                                        </p:tgtEl>
                                      </p:cBhvr>
                                    </p:animEffect>
                                    <p:set>
                                      <p:cBhvr>
                                        <p:cTn id="38" dur="1" fill="hold">
                                          <p:stCondLst>
                                            <p:cond delay="499"/>
                                          </p:stCondLst>
                                        </p:cTn>
                                        <p:tgtEl>
                                          <p:spTgt spid="341"/>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81"/>
                                        </p:tgtEl>
                                        <p:attrNameLst>
                                          <p:attrName>style.visibility</p:attrName>
                                        </p:attrNameLst>
                                      </p:cBhvr>
                                      <p:to>
                                        <p:strVal val="visible"/>
                                      </p:to>
                                    </p:set>
                                    <p:animEffect transition="in" filter="fade">
                                      <p:cBhvr>
                                        <p:cTn id="43" dur="500"/>
                                        <p:tgtEl>
                                          <p:spTgt spid="8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80"/>
                                        </p:tgtEl>
                                        <p:attrNameLst>
                                          <p:attrName>style.visibility</p:attrName>
                                        </p:attrNameLst>
                                      </p:cBhvr>
                                      <p:to>
                                        <p:strVal val="visible"/>
                                      </p:to>
                                    </p:set>
                                    <p:animEffect transition="in" filter="fade">
                                      <p:cBhvr>
                                        <p:cTn id="46" dur="500"/>
                                        <p:tgtEl>
                                          <p:spTgt spid="8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79"/>
                                        </p:tgtEl>
                                        <p:attrNameLst>
                                          <p:attrName>style.visibility</p:attrName>
                                        </p:attrNameLst>
                                      </p:cBhvr>
                                      <p:to>
                                        <p:strVal val="visible"/>
                                      </p:to>
                                    </p:set>
                                    <p:animEffect transition="in" filter="fade">
                                      <p:cBhvr>
                                        <p:cTn id="49" dur="500"/>
                                        <p:tgtEl>
                                          <p:spTgt spid="7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8"/>
                                        </p:tgtEl>
                                        <p:attrNameLst>
                                          <p:attrName>style.visibility</p:attrName>
                                        </p:attrNameLst>
                                      </p:cBhvr>
                                      <p:to>
                                        <p:strVal val="visible"/>
                                      </p:to>
                                    </p:set>
                                    <p:animEffect transition="in" filter="fade">
                                      <p:cBhvr>
                                        <p:cTn id="52" dur="500"/>
                                        <p:tgtEl>
                                          <p:spTgt spid="78"/>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82"/>
                                        </p:tgtEl>
                                        <p:attrNameLst>
                                          <p:attrName>style.visibility</p:attrName>
                                        </p:attrNameLst>
                                      </p:cBhvr>
                                      <p:to>
                                        <p:strVal val="visible"/>
                                      </p:to>
                                    </p:set>
                                    <p:animEffect transition="in" filter="fade">
                                      <p:cBhvr>
                                        <p:cTn id="55" dur="500"/>
                                        <p:tgtEl>
                                          <p:spTgt spid="82"/>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xit" presetSubtype="0" fill="hold" grpId="1" nodeType="clickEffect">
                                  <p:stCondLst>
                                    <p:cond delay="0"/>
                                  </p:stCondLst>
                                  <p:childTnLst>
                                    <p:animEffect transition="out" filter="fade">
                                      <p:cBhvr>
                                        <p:cTn id="59" dur="500"/>
                                        <p:tgtEl>
                                          <p:spTgt spid="82"/>
                                        </p:tgtEl>
                                      </p:cBhvr>
                                    </p:animEffect>
                                    <p:set>
                                      <p:cBhvr>
                                        <p:cTn id="60" dur="1" fill="hold">
                                          <p:stCondLst>
                                            <p:cond delay="499"/>
                                          </p:stCondLst>
                                        </p:cTn>
                                        <p:tgtEl>
                                          <p:spTgt spid="82"/>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42" presetClass="path" presetSubtype="0" accel="50000" decel="50000" fill="hold" grpId="1" nodeType="clickEffect">
                                  <p:stCondLst>
                                    <p:cond delay="0"/>
                                  </p:stCondLst>
                                  <p:childTnLst>
                                    <p:animMotion origin="layout" path="M 2.5E-6 2.22222E-6 L 0.06497 0.12176 " pathEditMode="relative" rAng="0" ptsTypes="AA">
                                      <p:cBhvr>
                                        <p:cTn id="64" dur="2000" fill="hold"/>
                                        <p:tgtEl>
                                          <p:spTgt spid="78"/>
                                        </p:tgtEl>
                                        <p:attrNameLst>
                                          <p:attrName>ppt_x</p:attrName>
                                          <p:attrName>ppt_y</p:attrName>
                                        </p:attrNameLst>
                                      </p:cBhvr>
                                      <p:rCtr x="3242" y="6088"/>
                                    </p:animMotion>
                                  </p:childTnLst>
                                </p:cTn>
                              </p:par>
                              <p:par>
                                <p:cTn id="65" presetID="42" presetClass="path" presetSubtype="0" accel="50000" decel="50000" fill="hold" grpId="0" nodeType="withEffect">
                                  <p:stCondLst>
                                    <p:cond delay="0"/>
                                  </p:stCondLst>
                                  <p:childTnLst>
                                    <p:animMotion origin="layout" path="M -4.16667E-7 3.7037E-6 L -0.06432 -0.12477 " pathEditMode="relative" rAng="0" ptsTypes="AA">
                                      <p:cBhvr>
                                        <p:cTn id="66" dur="2000" fill="hold"/>
                                        <p:tgtEl>
                                          <p:spTgt spid="295"/>
                                        </p:tgtEl>
                                        <p:attrNameLst>
                                          <p:attrName>ppt_x</p:attrName>
                                          <p:attrName>ppt_y</p:attrName>
                                        </p:attrNameLst>
                                      </p:cBhvr>
                                      <p:rCtr x="-3229" y="-6389"/>
                                    </p:animMotion>
                                  </p:childTnLst>
                                </p:cTn>
                              </p:par>
                              <p:par>
                                <p:cTn id="67" presetID="10"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fade">
                                      <p:cBhvr>
                                        <p:cTn id="69" dur="500"/>
                                        <p:tgtEl>
                                          <p:spTgt spid="6"/>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xit" presetSubtype="0" fill="hold" grpId="1" nodeType="clickEffect">
                                  <p:stCondLst>
                                    <p:cond delay="0"/>
                                  </p:stCondLst>
                                  <p:childTnLst>
                                    <p:animEffect transition="out" filter="fade">
                                      <p:cBhvr>
                                        <p:cTn id="73" dur="500"/>
                                        <p:tgtEl>
                                          <p:spTgt spid="6"/>
                                        </p:tgtEl>
                                      </p:cBhvr>
                                    </p:animEffect>
                                    <p:set>
                                      <p:cBhvr>
                                        <p:cTn id="74" dur="1" fill="hold">
                                          <p:stCondLst>
                                            <p:cond delay="499"/>
                                          </p:stCondLst>
                                        </p:cTn>
                                        <p:tgtEl>
                                          <p:spTgt spid="6"/>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42" presetClass="path" presetSubtype="0" accel="50000" decel="50000" fill="hold" grpId="2" nodeType="clickEffect">
                                  <p:stCondLst>
                                    <p:cond delay="0"/>
                                  </p:stCondLst>
                                  <p:childTnLst>
                                    <p:animMotion origin="layout" path="M 0.06497 0.12176 L -0.00065 0.20949 " pathEditMode="relative" rAng="0" ptsTypes="AA">
                                      <p:cBhvr>
                                        <p:cTn id="78" dur="2000" fill="hold"/>
                                        <p:tgtEl>
                                          <p:spTgt spid="78"/>
                                        </p:tgtEl>
                                        <p:attrNameLst>
                                          <p:attrName>ppt_x</p:attrName>
                                          <p:attrName>ppt_y</p:attrName>
                                        </p:attrNameLst>
                                      </p:cBhvr>
                                      <p:rCtr x="-3281" y="4375"/>
                                    </p:animMotion>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83"/>
                                        </p:tgtEl>
                                        <p:attrNameLst>
                                          <p:attrName>style.visibility</p:attrName>
                                        </p:attrNameLst>
                                      </p:cBhvr>
                                      <p:to>
                                        <p:strVal val="visible"/>
                                      </p:to>
                                    </p:set>
                                    <p:animEffect transition="in" filter="fade">
                                      <p:cBhvr>
                                        <p:cTn id="83" dur="500"/>
                                        <p:tgtEl>
                                          <p:spTgt spid="83"/>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xit" presetSubtype="0" fill="hold" grpId="1" nodeType="clickEffect">
                                  <p:stCondLst>
                                    <p:cond delay="0"/>
                                  </p:stCondLst>
                                  <p:childTnLst>
                                    <p:animEffect transition="out" filter="fade">
                                      <p:cBhvr>
                                        <p:cTn id="87" dur="500"/>
                                        <p:tgtEl>
                                          <p:spTgt spid="83"/>
                                        </p:tgtEl>
                                      </p:cBhvr>
                                    </p:animEffect>
                                    <p:set>
                                      <p:cBhvr>
                                        <p:cTn id="88" dur="1" fill="hold">
                                          <p:stCondLst>
                                            <p:cond delay="499"/>
                                          </p:stCondLst>
                                        </p:cTn>
                                        <p:tgtEl>
                                          <p:spTgt spid="83"/>
                                        </p:tgtEl>
                                        <p:attrNameLst>
                                          <p:attrName>style.visibility</p:attrName>
                                        </p:attrNameLst>
                                      </p:cBhvr>
                                      <p:to>
                                        <p:strVal val="hidden"/>
                                      </p:to>
                                    </p:set>
                                  </p:childTnLst>
                                </p:cTn>
                              </p:par>
                            </p:childTnLst>
                          </p:cTn>
                        </p:par>
                      </p:childTnLst>
                    </p:cTn>
                  </p:par>
                  <p:par>
                    <p:cTn id="89" fill="hold">
                      <p:stCondLst>
                        <p:cond delay="indefinite"/>
                      </p:stCondLst>
                      <p:childTnLst>
                        <p:par>
                          <p:cTn id="90" fill="hold">
                            <p:stCondLst>
                              <p:cond delay="0"/>
                            </p:stCondLst>
                            <p:childTnLst>
                              <p:par>
                                <p:cTn id="91" presetID="42" presetClass="path" presetSubtype="0" accel="50000" decel="50000" fill="hold" grpId="0" nodeType="clickEffect">
                                  <p:stCondLst>
                                    <p:cond delay="0"/>
                                  </p:stCondLst>
                                  <p:childTnLst>
                                    <p:animMotion origin="layout" path="M 5.55112E-17 -7.40741E-7 L -0.21224 -0.08195 " pathEditMode="relative" rAng="0" ptsTypes="AA">
                                      <p:cBhvr>
                                        <p:cTn id="92" dur="2000" fill="hold"/>
                                        <p:tgtEl>
                                          <p:spTgt spid="298"/>
                                        </p:tgtEl>
                                        <p:attrNameLst>
                                          <p:attrName>ppt_x</p:attrName>
                                          <p:attrName>ppt_y</p:attrName>
                                        </p:attrNameLst>
                                      </p:cBhvr>
                                      <p:rCtr x="-10729" y="-5000"/>
                                    </p:animMotion>
                                  </p:childTnLst>
                                </p:cTn>
                              </p:par>
                            </p:childTnLst>
                          </p:cTn>
                        </p:par>
                        <p:par>
                          <p:cTn id="93" fill="hold">
                            <p:stCondLst>
                              <p:cond delay="2000"/>
                            </p:stCondLst>
                            <p:childTnLst>
                              <p:par>
                                <p:cTn id="94" presetID="42" presetClass="path" presetSubtype="0" accel="50000" decel="50000" fill="hold" grpId="0" nodeType="afterEffect">
                                  <p:stCondLst>
                                    <p:cond delay="0"/>
                                  </p:stCondLst>
                                  <p:childTnLst>
                                    <p:animMotion origin="layout" path="M 5E-6 1.85185E-6 L 0.06563 -0.28866 " pathEditMode="relative" rAng="0" ptsTypes="AA">
                                      <p:cBhvr>
                                        <p:cTn id="95" dur="2000" fill="hold"/>
                                        <p:tgtEl>
                                          <p:spTgt spid="297"/>
                                        </p:tgtEl>
                                        <p:attrNameLst>
                                          <p:attrName>ppt_x</p:attrName>
                                          <p:attrName>ppt_y</p:attrName>
                                        </p:attrNameLst>
                                      </p:cBhvr>
                                      <p:rCtr x="3268" y="-14421"/>
                                    </p:animMotion>
                                  </p:childTnLst>
                                </p:cTn>
                              </p:par>
                            </p:childTnLst>
                          </p:cTn>
                        </p:par>
                        <p:par>
                          <p:cTn id="96" fill="hold">
                            <p:stCondLst>
                              <p:cond delay="4000"/>
                            </p:stCondLst>
                            <p:childTnLst>
                              <p:par>
                                <p:cTn id="97" presetID="42" presetClass="path" presetSubtype="0" accel="50000" decel="50000" fill="hold" grpId="0" nodeType="afterEffect">
                                  <p:stCondLst>
                                    <p:cond delay="0"/>
                                  </p:stCondLst>
                                  <p:childTnLst>
                                    <p:animMotion origin="layout" path="M 2.77556E-17 -1.48148E-6 L 0.20312 0.07917 " pathEditMode="relative" rAng="0" ptsTypes="AA">
                                      <p:cBhvr>
                                        <p:cTn id="98" dur="2000" fill="hold"/>
                                        <p:tgtEl>
                                          <p:spTgt spid="296"/>
                                        </p:tgtEl>
                                        <p:attrNameLst>
                                          <p:attrName>ppt_x</p:attrName>
                                          <p:attrName>ppt_y</p:attrName>
                                        </p:attrNameLst>
                                      </p:cBhvr>
                                      <p:rCtr x="10143" y="3958"/>
                                    </p:animMotion>
                                  </p:childTnLst>
                                </p:cTn>
                              </p:par>
                            </p:childTnLst>
                          </p:cTn>
                        </p:par>
                        <p:par>
                          <p:cTn id="99" fill="hold">
                            <p:stCondLst>
                              <p:cond delay="6000"/>
                            </p:stCondLst>
                            <p:childTnLst>
                              <p:par>
                                <p:cTn id="100" presetID="42" presetClass="path" presetSubtype="0" accel="50000" decel="50000" fill="hold" grpId="1" nodeType="afterEffect">
                                  <p:stCondLst>
                                    <p:cond delay="0"/>
                                  </p:stCondLst>
                                  <p:childTnLst>
                                    <p:animMotion origin="layout" path="M -0.06432 -0.12477 L -0.05651 0.29143 " pathEditMode="relative" rAng="0" ptsTypes="AA">
                                      <p:cBhvr>
                                        <p:cTn id="101" dur="2000" fill="hold"/>
                                        <p:tgtEl>
                                          <p:spTgt spid="295"/>
                                        </p:tgtEl>
                                        <p:attrNameLst>
                                          <p:attrName>ppt_x</p:attrName>
                                          <p:attrName>ppt_y</p:attrName>
                                        </p:attrNameLst>
                                      </p:cBhvr>
                                      <p:rCtr x="391" y="20741"/>
                                    </p:animMotion>
                                  </p:childTnLst>
                                </p:cTn>
                              </p:par>
                            </p:childTnLst>
                          </p:cTn>
                        </p:par>
                      </p:childTnLst>
                    </p:cTn>
                  </p:par>
                  <p:par>
                    <p:cTn id="102" fill="hold">
                      <p:stCondLst>
                        <p:cond delay="indefinite"/>
                      </p:stCondLst>
                      <p:childTnLst>
                        <p:par>
                          <p:cTn id="103" fill="hold">
                            <p:stCondLst>
                              <p:cond delay="0"/>
                            </p:stCondLst>
                            <p:childTnLst>
                              <p:par>
                                <p:cTn id="104" presetID="10" presetClass="exit" presetSubtype="0" fill="hold" nodeType="clickEffect">
                                  <p:stCondLst>
                                    <p:cond delay="0"/>
                                  </p:stCondLst>
                                  <p:childTnLst>
                                    <p:animEffect transition="out" filter="fade">
                                      <p:cBhvr>
                                        <p:cTn id="105" dur="500"/>
                                        <p:tgtEl>
                                          <p:spTgt spid="333"/>
                                        </p:tgtEl>
                                      </p:cBhvr>
                                    </p:animEffect>
                                    <p:set>
                                      <p:cBhvr>
                                        <p:cTn id="106" dur="1" fill="hold">
                                          <p:stCondLst>
                                            <p:cond delay="499"/>
                                          </p:stCondLst>
                                        </p:cTn>
                                        <p:tgtEl>
                                          <p:spTgt spid="333"/>
                                        </p:tgtEl>
                                        <p:attrNameLst>
                                          <p:attrName>style.visibility</p:attrName>
                                        </p:attrNameLst>
                                      </p:cBhvr>
                                      <p:to>
                                        <p:strVal val="hidden"/>
                                      </p:to>
                                    </p:set>
                                  </p:childTnLst>
                                </p:cTn>
                              </p:par>
                              <p:par>
                                <p:cTn id="107" presetID="10" presetClass="exit" presetSubtype="0" fill="hold" nodeType="withEffect">
                                  <p:stCondLst>
                                    <p:cond delay="0"/>
                                  </p:stCondLst>
                                  <p:childTnLst>
                                    <p:animEffect transition="out" filter="fade">
                                      <p:cBhvr>
                                        <p:cTn id="108" dur="500"/>
                                        <p:tgtEl>
                                          <p:spTgt spid="322"/>
                                        </p:tgtEl>
                                      </p:cBhvr>
                                    </p:animEffect>
                                    <p:set>
                                      <p:cBhvr>
                                        <p:cTn id="109" dur="1" fill="hold">
                                          <p:stCondLst>
                                            <p:cond delay="499"/>
                                          </p:stCondLst>
                                        </p:cTn>
                                        <p:tgtEl>
                                          <p:spTgt spid="322"/>
                                        </p:tgtEl>
                                        <p:attrNameLst>
                                          <p:attrName>style.visibility</p:attrName>
                                        </p:attrNameLst>
                                      </p:cBhvr>
                                      <p:to>
                                        <p:strVal val="hidden"/>
                                      </p:to>
                                    </p:set>
                                  </p:childTnLst>
                                </p:cTn>
                              </p:par>
                              <p:par>
                                <p:cTn id="110" presetID="10" presetClass="exit" presetSubtype="0" fill="hold" nodeType="withEffect">
                                  <p:stCondLst>
                                    <p:cond delay="0"/>
                                  </p:stCondLst>
                                  <p:childTnLst>
                                    <p:animEffect transition="out" filter="fade">
                                      <p:cBhvr>
                                        <p:cTn id="111" dur="500"/>
                                        <p:tgtEl>
                                          <p:spTgt spid="319"/>
                                        </p:tgtEl>
                                      </p:cBhvr>
                                    </p:animEffect>
                                    <p:set>
                                      <p:cBhvr>
                                        <p:cTn id="112" dur="1" fill="hold">
                                          <p:stCondLst>
                                            <p:cond delay="499"/>
                                          </p:stCondLst>
                                        </p:cTn>
                                        <p:tgtEl>
                                          <p:spTgt spid="319"/>
                                        </p:tgtEl>
                                        <p:attrNameLst>
                                          <p:attrName>style.visibility</p:attrName>
                                        </p:attrNameLst>
                                      </p:cBhvr>
                                      <p:to>
                                        <p:strVal val="hidden"/>
                                      </p:to>
                                    </p:set>
                                  </p:childTnLst>
                                </p:cTn>
                              </p:par>
                              <p:par>
                                <p:cTn id="113" presetID="10" presetClass="exit" presetSubtype="0" fill="hold" nodeType="withEffect">
                                  <p:stCondLst>
                                    <p:cond delay="0"/>
                                  </p:stCondLst>
                                  <p:childTnLst>
                                    <p:animEffect transition="out" filter="fade">
                                      <p:cBhvr>
                                        <p:cTn id="114" dur="500"/>
                                        <p:tgtEl>
                                          <p:spTgt spid="329"/>
                                        </p:tgtEl>
                                      </p:cBhvr>
                                    </p:animEffect>
                                    <p:set>
                                      <p:cBhvr>
                                        <p:cTn id="115" dur="1" fill="hold">
                                          <p:stCondLst>
                                            <p:cond delay="499"/>
                                          </p:stCondLst>
                                        </p:cTn>
                                        <p:tgtEl>
                                          <p:spTgt spid="329"/>
                                        </p:tgtEl>
                                        <p:attrNameLst>
                                          <p:attrName>style.visibility</p:attrName>
                                        </p:attrNameLst>
                                      </p:cBhvr>
                                      <p:to>
                                        <p:strVal val="hidden"/>
                                      </p:to>
                                    </p:set>
                                  </p:childTnLst>
                                </p:cTn>
                              </p:par>
                            </p:childTnLst>
                          </p:cTn>
                        </p:par>
                      </p:childTnLst>
                    </p:cTn>
                  </p:par>
                  <p:par>
                    <p:cTn id="116" fill="hold">
                      <p:stCondLst>
                        <p:cond delay="indefinite"/>
                      </p:stCondLst>
                      <p:childTnLst>
                        <p:par>
                          <p:cTn id="117" fill="hold">
                            <p:stCondLst>
                              <p:cond delay="0"/>
                            </p:stCondLst>
                            <p:childTnLst>
                              <p:par>
                                <p:cTn id="118" presetID="10" presetClass="exit" presetSubtype="0" fill="hold" grpId="2" nodeType="clickEffect">
                                  <p:stCondLst>
                                    <p:cond delay="0"/>
                                  </p:stCondLst>
                                  <p:childTnLst>
                                    <p:animEffect transition="out" filter="fade">
                                      <p:cBhvr>
                                        <p:cTn id="119" dur="500"/>
                                        <p:tgtEl>
                                          <p:spTgt spid="295"/>
                                        </p:tgtEl>
                                      </p:cBhvr>
                                    </p:animEffect>
                                    <p:set>
                                      <p:cBhvr>
                                        <p:cTn id="120" dur="1" fill="hold">
                                          <p:stCondLst>
                                            <p:cond delay="499"/>
                                          </p:stCondLst>
                                        </p:cTn>
                                        <p:tgtEl>
                                          <p:spTgt spid="295"/>
                                        </p:tgtEl>
                                        <p:attrNameLst>
                                          <p:attrName>style.visibility</p:attrName>
                                        </p:attrNameLst>
                                      </p:cBhvr>
                                      <p:to>
                                        <p:strVal val="hidden"/>
                                      </p:to>
                                    </p:set>
                                  </p:childTnLst>
                                </p:cTn>
                              </p:par>
                              <p:par>
                                <p:cTn id="121" presetID="10" presetClass="exit" presetSubtype="0" fill="hold" grpId="1" nodeType="withEffect">
                                  <p:stCondLst>
                                    <p:cond delay="0"/>
                                  </p:stCondLst>
                                  <p:childTnLst>
                                    <p:animEffect transition="out" filter="fade">
                                      <p:cBhvr>
                                        <p:cTn id="122" dur="500"/>
                                        <p:tgtEl>
                                          <p:spTgt spid="298"/>
                                        </p:tgtEl>
                                      </p:cBhvr>
                                    </p:animEffect>
                                    <p:set>
                                      <p:cBhvr>
                                        <p:cTn id="123" dur="1" fill="hold">
                                          <p:stCondLst>
                                            <p:cond delay="499"/>
                                          </p:stCondLst>
                                        </p:cTn>
                                        <p:tgtEl>
                                          <p:spTgt spid="298"/>
                                        </p:tgtEl>
                                        <p:attrNameLst>
                                          <p:attrName>style.visibility</p:attrName>
                                        </p:attrNameLst>
                                      </p:cBhvr>
                                      <p:to>
                                        <p:strVal val="hidden"/>
                                      </p:to>
                                    </p:set>
                                  </p:childTnLst>
                                </p:cTn>
                              </p:par>
                              <p:par>
                                <p:cTn id="124" presetID="10" presetClass="exit" presetSubtype="0" fill="hold" grpId="1" nodeType="withEffect">
                                  <p:stCondLst>
                                    <p:cond delay="0"/>
                                  </p:stCondLst>
                                  <p:childTnLst>
                                    <p:animEffect transition="out" filter="fade">
                                      <p:cBhvr>
                                        <p:cTn id="125" dur="500"/>
                                        <p:tgtEl>
                                          <p:spTgt spid="297"/>
                                        </p:tgtEl>
                                      </p:cBhvr>
                                    </p:animEffect>
                                    <p:set>
                                      <p:cBhvr>
                                        <p:cTn id="126" dur="1" fill="hold">
                                          <p:stCondLst>
                                            <p:cond delay="499"/>
                                          </p:stCondLst>
                                        </p:cTn>
                                        <p:tgtEl>
                                          <p:spTgt spid="297"/>
                                        </p:tgtEl>
                                        <p:attrNameLst>
                                          <p:attrName>style.visibility</p:attrName>
                                        </p:attrNameLst>
                                      </p:cBhvr>
                                      <p:to>
                                        <p:strVal val="hidden"/>
                                      </p:to>
                                    </p:set>
                                  </p:childTnLst>
                                </p:cTn>
                              </p:par>
                              <p:par>
                                <p:cTn id="127" presetID="10" presetClass="exit" presetSubtype="0" fill="hold" grpId="1" nodeType="withEffect">
                                  <p:stCondLst>
                                    <p:cond delay="0"/>
                                  </p:stCondLst>
                                  <p:childTnLst>
                                    <p:animEffect transition="out" filter="fade">
                                      <p:cBhvr>
                                        <p:cTn id="128" dur="500"/>
                                        <p:tgtEl>
                                          <p:spTgt spid="296"/>
                                        </p:tgtEl>
                                      </p:cBhvr>
                                    </p:animEffect>
                                    <p:set>
                                      <p:cBhvr>
                                        <p:cTn id="129" dur="1" fill="hold">
                                          <p:stCondLst>
                                            <p:cond delay="499"/>
                                          </p:stCondLst>
                                        </p:cTn>
                                        <p:tgtEl>
                                          <p:spTgt spid="296"/>
                                        </p:tgtEl>
                                        <p:attrNameLst>
                                          <p:attrName>style.visibility</p:attrName>
                                        </p:attrNameLst>
                                      </p:cBhvr>
                                      <p:to>
                                        <p:strVal val="hidden"/>
                                      </p:to>
                                    </p:set>
                                  </p:childTnLst>
                                </p:cTn>
                              </p:par>
                            </p:childTnLst>
                          </p:cTn>
                        </p:par>
                      </p:childTnLst>
                    </p:cTn>
                  </p:par>
                  <p:par>
                    <p:cTn id="130" fill="hold">
                      <p:stCondLst>
                        <p:cond delay="indefinite"/>
                      </p:stCondLst>
                      <p:childTnLst>
                        <p:par>
                          <p:cTn id="131" fill="hold">
                            <p:stCondLst>
                              <p:cond delay="0"/>
                            </p:stCondLst>
                            <p:childTnLst>
                              <p:par>
                                <p:cTn id="132" presetID="10" presetClass="entr" presetSubtype="0" fill="hold" grpId="0" nodeType="clickEffect">
                                  <p:stCondLst>
                                    <p:cond delay="0"/>
                                  </p:stCondLst>
                                  <p:childTnLst>
                                    <p:set>
                                      <p:cBhvr>
                                        <p:cTn id="133" dur="1" fill="hold">
                                          <p:stCondLst>
                                            <p:cond delay="0"/>
                                          </p:stCondLst>
                                        </p:cTn>
                                        <p:tgtEl>
                                          <p:spTgt spid="88"/>
                                        </p:tgtEl>
                                        <p:attrNameLst>
                                          <p:attrName>style.visibility</p:attrName>
                                        </p:attrNameLst>
                                      </p:cBhvr>
                                      <p:to>
                                        <p:strVal val="visible"/>
                                      </p:to>
                                    </p:set>
                                    <p:animEffect transition="in" filter="fade">
                                      <p:cBhvr>
                                        <p:cTn id="134" dur="500"/>
                                        <p:tgtEl>
                                          <p:spTgt spid="88"/>
                                        </p:tgtEl>
                                      </p:cBhvr>
                                    </p:animEffect>
                                  </p:childTnLst>
                                </p:cTn>
                              </p:par>
                            </p:childTnLst>
                          </p:cTn>
                        </p:par>
                      </p:childTnLst>
                    </p:cTn>
                  </p:par>
                  <p:par>
                    <p:cTn id="135" fill="hold">
                      <p:stCondLst>
                        <p:cond delay="indefinite"/>
                      </p:stCondLst>
                      <p:childTnLst>
                        <p:par>
                          <p:cTn id="136" fill="hold">
                            <p:stCondLst>
                              <p:cond delay="0"/>
                            </p:stCondLst>
                            <p:childTnLst>
                              <p:par>
                                <p:cTn id="137" presetID="10" presetClass="entr" presetSubtype="0" fill="hold" grpId="0" nodeType="clickEffect">
                                  <p:stCondLst>
                                    <p:cond delay="0"/>
                                  </p:stCondLst>
                                  <p:childTnLst>
                                    <p:set>
                                      <p:cBhvr>
                                        <p:cTn id="138" dur="1" fill="hold">
                                          <p:stCondLst>
                                            <p:cond delay="0"/>
                                          </p:stCondLst>
                                        </p:cTn>
                                        <p:tgtEl>
                                          <p:spTgt spid="87"/>
                                        </p:tgtEl>
                                        <p:attrNameLst>
                                          <p:attrName>style.visibility</p:attrName>
                                        </p:attrNameLst>
                                      </p:cBhvr>
                                      <p:to>
                                        <p:strVal val="visible"/>
                                      </p:to>
                                    </p:set>
                                    <p:animEffect transition="in" filter="fade">
                                      <p:cBhvr>
                                        <p:cTn id="139" dur="500"/>
                                        <p:tgtEl>
                                          <p:spTgt spid="87"/>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2"/>
                                        </p:tgtEl>
                                        <p:attrNameLst>
                                          <p:attrName>style.visibility</p:attrName>
                                        </p:attrNameLst>
                                      </p:cBhvr>
                                      <p:to>
                                        <p:strVal val="visible"/>
                                      </p:to>
                                    </p:set>
                                    <p:animEffect transition="in" filter="fade">
                                      <p:cBhvr>
                                        <p:cTn id="14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5" grpId="0" animBg="1"/>
      <p:bldP spid="295" grpId="1" animBg="1"/>
      <p:bldP spid="295" grpId="2" animBg="1"/>
      <p:bldP spid="296" grpId="0" animBg="1"/>
      <p:bldP spid="296" grpId="1" animBg="1"/>
      <p:bldP spid="297" grpId="0" animBg="1"/>
      <p:bldP spid="297" grpId="1" animBg="1"/>
      <p:bldP spid="298" grpId="0" animBg="1"/>
      <p:bldP spid="298" grpId="1" animBg="1"/>
      <p:bldP spid="314" grpId="0" animBg="1"/>
      <p:bldP spid="314" grpId="1" animBg="1"/>
      <p:bldP spid="339" grpId="0" animBg="1"/>
      <p:bldP spid="339" grpId="1" animBg="1"/>
      <p:bldP spid="340" grpId="0" animBg="1"/>
      <p:bldP spid="340" grpId="1" animBg="1"/>
      <p:bldP spid="341" grpId="0" animBg="1"/>
      <p:bldP spid="341" grpId="1" animBg="1"/>
      <p:bldP spid="342" grpId="0"/>
      <p:bldP spid="342" grpId="1"/>
      <p:bldP spid="78" grpId="0" animBg="1"/>
      <p:bldP spid="78" grpId="1" animBg="1"/>
      <p:bldP spid="78" grpId="2" animBg="1"/>
      <p:bldP spid="79" grpId="0" animBg="1"/>
      <p:bldP spid="80" grpId="0" animBg="1"/>
      <p:bldP spid="81" grpId="0" animBg="1"/>
      <p:bldP spid="82" grpId="0" animBg="1"/>
      <p:bldP spid="82" grpId="1" animBg="1"/>
      <p:bldP spid="83" grpId="0" animBg="1"/>
      <p:bldP spid="83" grpId="1" animBg="1"/>
      <p:bldP spid="6" grpId="0"/>
      <p:bldP spid="6" grpId="1"/>
      <p:bldP spid="88" grpId="0"/>
      <p:bldP spid="2" grpId="0" animBg="1"/>
      <p:bldP spid="8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B289F-C094-42E0-85B3-082453C56C67}"/>
              </a:ext>
            </a:extLst>
          </p:cNvPr>
          <p:cNvSpPr>
            <a:spLocks noGrp="1"/>
          </p:cNvSpPr>
          <p:nvPr>
            <p:ph type="title"/>
          </p:nvPr>
        </p:nvSpPr>
        <p:spPr>
          <a:xfrm>
            <a:off x="760723" y="-186814"/>
            <a:ext cx="9334458" cy="763717"/>
          </a:xfrm>
        </p:spPr>
        <p:txBody>
          <a:bodyPr>
            <a:noAutofit/>
          </a:bodyPr>
          <a:lstStyle/>
          <a:p>
            <a:r>
              <a:rPr lang="en-US" dirty="0"/>
              <a:t>Nuance about ‘Brownian Bubble’ movement</a:t>
            </a:r>
          </a:p>
        </p:txBody>
      </p:sp>
      <p:sp>
        <p:nvSpPr>
          <p:cNvPr id="3" name="Content Placeholder 2">
            <a:extLst>
              <a:ext uri="{FF2B5EF4-FFF2-40B4-BE49-F238E27FC236}">
                <a16:creationId xmlns:a16="http://schemas.microsoft.com/office/drawing/2014/main" id="{772F6882-D803-4FF4-AC05-64AC7AA60F5A}"/>
              </a:ext>
            </a:extLst>
          </p:cNvPr>
          <p:cNvSpPr>
            <a:spLocks noGrp="1"/>
          </p:cNvSpPr>
          <p:nvPr>
            <p:ph idx="1"/>
          </p:nvPr>
        </p:nvSpPr>
        <p:spPr/>
        <p:txBody>
          <a:bodyPr>
            <a:normAutofit fontScale="92500" lnSpcReduction="20000"/>
          </a:bodyPr>
          <a:lstStyle/>
          <a:p>
            <a:r>
              <a:rPr lang="en-US" dirty="0"/>
              <a:t>It moves randomly across input ports at a fixed rate</a:t>
            </a:r>
          </a:p>
          <a:p>
            <a:pPr lvl="1"/>
            <a:r>
              <a:rPr lang="en-US" dirty="0"/>
              <a:t>In experiments </a:t>
            </a:r>
            <a:r>
              <a:rPr lang="en-US" u="sng" dirty="0"/>
              <a:t>BBR-‘k’</a:t>
            </a:r>
            <a:r>
              <a:rPr lang="en-US" dirty="0"/>
              <a:t>, refers to the movement of bubble after ‘k’ cycles</a:t>
            </a:r>
          </a:p>
          <a:p>
            <a:r>
              <a:rPr lang="en-US" dirty="0"/>
              <a:t>Invariant of Brownian Bubble Router is that there will always be one empty VC at any time in the router</a:t>
            </a:r>
          </a:p>
          <a:p>
            <a:pPr lvl="1"/>
            <a:r>
              <a:rPr lang="en-US" dirty="0"/>
              <a:t>Initialized </a:t>
            </a:r>
            <a:r>
              <a:rPr lang="en-US" u="sng" dirty="0"/>
              <a:t>randomly</a:t>
            </a:r>
            <a:r>
              <a:rPr lang="en-US" dirty="0"/>
              <a:t> at starting of the network</a:t>
            </a:r>
          </a:p>
          <a:p>
            <a:r>
              <a:rPr lang="en-US" dirty="0"/>
              <a:t>Bubble never goes into the injection-input port of the router</a:t>
            </a:r>
          </a:p>
          <a:p>
            <a:pPr lvl="1"/>
            <a:r>
              <a:rPr lang="en-US" dirty="0"/>
              <a:t>Otherwise it would get consumed, negating the invariant of Brownian Bubble Router </a:t>
            </a:r>
          </a:p>
        </p:txBody>
      </p:sp>
      <p:sp>
        <p:nvSpPr>
          <p:cNvPr id="5" name="Footer Placeholder 4">
            <a:extLst>
              <a:ext uri="{FF2B5EF4-FFF2-40B4-BE49-F238E27FC236}">
                <a16:creationId xmlns:a16="http://schemas.microsoft.com/office/drawing/2014/main" id="{95589146-6FDA-4F34-8115-900740B3283A}"/>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7" name="Slide Number Placeholder 6">
            <a:extLst>
              <a:ext uri="{FF2B5EF4-FFF2-40B4-BE49-F238E27FC236}">
                <a16:creationId xmlns:a16="http://schemas.microsoft.com/office/drawing/2014/main" id="{C40DF8FC-C810-4FBD-AC36-D35950D19B2C}"/>
              </a:ext>
            </a:extLst>
          </p:cNvPr>
          <p:cNvSpPr>
            <a:spLocks noGrp="1"/>
          </p:cNvSpPr>
          <p:nvPr>
            <p:ph type="sldNum" sz="quarter" idx="12"/>
          </p:nvPr>
        </p:nvSpPr>
        <p:spPr/>
        <p:txBody>
          <a:bodyPr/>
          <a:lstStyle/>
          <a:p>
            <a:fld id="{0D1D0697-F66A-EE4C-B4D3-9802540BCCA0}" type="slidenum">
              <a:rPr lang="en-US" smtClean="0"/>
              <a:t>12</a:t>
            </a:fld>
            <a:endParaRPr lang="en-US"/>
          </a:p>
        </p:txBody>
      </p:sp>
    </p:spTree>
    <p:extLst>
      <p:ext uri="{BB962C8B-B14F-4D97-AF65-F5344CB8AC3E}">
        <p14:creationId xmlns:p14="http://schemas.microsoft.com/office/powerpoint/2010/main" val="625076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1576E-83AE-47EF-917F-A5FEA5363323}"/>
              </a:ext>
            </a:extLst>
          </p:cNvPr>
          <p:cNvSpPr>
            <a:spLocks noGrp="1"/>
          </p:cNvSpPr>
          <p:nvPr>
            <p:ph type="title"/>
          </p:nvPr>
        </p:nvSpPr>
        <p:spPr/>
        <p:txBody>
          <a:bodyPr>
            <a:normAutofit/>
          </a:bodyPr>
          <a:lstStyle/>
          <a:p>
            <a:r>
              <a:rPr lang="en-US" dirty="0"/>
              <a:t>Deadlock Freedom Proof</a:t>
            </a:r>
          </a:p>
        </p:txBody>
      </p:sp>
      <p:sp>
        <p:nvSpPr>
          <p:cNvPr id="3" name="Content Placeholder 2">
            <a:extLst>
              <a:ext uri="{FF2B5EF4-FFF2-40B4-BE49-F238E27FC236}">
                <a16:creationId xmlns:a16="http://schemas.microsoft.com/office/drawing/2014/main" id="{7199D680-B8AA-4D80-B50B-F29835A2783E}"/>
              </a:ext>
            </a:extLst>
          </p:cNvPr>
          <p:cNvSpPr>
            <a:spLocks noGrp="1"/>
          </p:cNvSpPr>
          <p:nvPr>
            <p:ph idx="1"/>
          </p:nvPr>
        </p:nvSpPr>
        <p:spPr/>
        <p:txBody>
          <a:bodyPr>
            <a:normAutofit fontScale="85000" lnSpcReduction="10000"/>
          </a:bodyPr>
          <a:lstStyle/>
          <a:p>
            <a:r>
              <a:rPr lang="en-US" dirty="0"/>
              <a:t>As long as there is an </a:t>
            </a:r>
            <a:r>
              <a:rPr lang="en-US" b="1" dirty="0">
                <a:solidFill>
                  <a:srgbClr val="C00000"/>
                </a:solidFill>
              </a:rPr>
              <a:t>unblocked packet </a:t>
            </a:r>
            <a:r>
              <a:rPr lang="en-US" dirty="0"/>
              <a:t>present in the router, Brownian Bubble (BB) can effectively replace the deadlocked packet with the unblocked packet</a:t>
            </a:r>
          </a:p>
          <a:p>
            <a:pPr lvl="1"/>
            <a:r>
              <a:rPr lang="en-US" dirty="0"/>
              <a:t>Unblocked packet: packet requesting non-deadlocked output port</a:t>
            </a:r>
          </a:p>
          <a:p>
            <a:pPr lvl="1"/>
            <a:r>
              <a:rPr lang="en-US" dirty="0">
                <a:solidFill>
                  <a:schemeClr val="accent1"/>
                </a:solidFill>
              </a:rPr>
              <a:t>Corner case if no unblocked packet discussed later</a:t>
            </a:r>
          </a:p>
          <a:p>
            <a:r>
              <a:rPr lang="en-US" dirty="0"/>
              <a:t>Unblocked packet eventually leaves the router, creating the free VC in the original deadlock ring</a:t>
            </a:r>
          </a:p>
          <a:p>
            <a:r>
              <a:rPr lang="en-US" dirty="0"/>
              <a:t>Upstream router can then send its earlier deadlocked packet to downstream router, breaking the deadlock ring</a:t>
            </a:r>
          </a:p>
          <a:p>
            <a:endParaRPr lang="en-US" dirty="0"/>
          </a:p>
        </p:txBody>
      </p:sp>
      <p:sp>
        <p:nvSpPr>
          <p:cNvPr id="4" name="Footer Placeholder 3">
            <a:extLst>
              <a:ext uri="{FF2B5EF4-FFF2-40B4-BE49-F238E27FC236}">
                <a16:creationId xmlns:a16="http://schemas.microsoft.com/office/drawing/2014/main" id="{2ABD7B9E-90A3-49B0-B411-1CC348ED282A}"/>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5" name="Slide Number Placeholder 4">
            <a:extLst>
              <a:ext uri="{FF2B5EF4-FFF2-40B4-BE49-F238E27FC236}">
                <a16:creationId xmlns:a16="http://schemas.microsoft.com/office/drawing/2014/main" id="{3849E6B7-097F-4E49-B07D-DDE8AECCEC92}"/>
              </a:ext>
            </a:extLst>
          </p:cNvPr>
          <p:cNvSpPr>
            <a:spLocks noGrp="1"/>
          </p:cNvSpPr>
          <p:nvPr>
            <p:ph type="sldNum" sz="quarter" idx="12"/>
          </p:nvPr>
        </p:nvSpPr>
        <p:spPr/>
        <p:txBody>
          <a:bodyPr/>
          <a:lstStyle/>
          <a:p>
            <a:fld id="{0D1D0697-F66A-EE4C-B4D3-9802540BCCA0}" type="slidenum">
              <a:rPr lang="en-US" smtClean="0"/>
              <a:t>13</a:t>
            </a:fld>
            <a:endParaRPr lang="en-US"/>
          </a:p>
        </p:txBody>
      </p:sp>
    </p:spTree>
    <p:extLst>
      <p:ext uri="{BB962C8B-B14F-4D97-AF65-F5344CB8AC3E}">
        <p14:creationId xmlns:p14="http://schemas.microsoft.com/office/powerpoint/2010/main" val="2789059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A51B-5D02-4F09-9022-FC934DEE5E5B}"/>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6E56EF8C-491A-4771-9FFC-1EB84925B393}"/>
              </a:ext>
            </a:extLst>
          </p:cNvPr>
          <p:cNvSpPr>
            <a:spLocks noGrp="1"/>
          </p:cNvSpPr>
          <p:nvPr>
            <p:ph idx="1"/>
          </p:nvPr>
        </p:nvSpPr>
        <p:spPr/>
        <p:txBody>
          <a:bodyPr>
            <a:normAutofit fontScale="92500" lnSpcReduction="10000"/>
          </a:bodyPr>
          <a:lstStyle/>
          <a:p>
            <a:r>
              <a:rPr lang="en-US" dirty="0">
                <a:solidFill>
                  <a:schemeClr val="tx1"/>
                </a:solidFill>
              </a:rPr>
              <a:t>Background: Deadlocks</a:t>
            </a:r>
          </a:p>
          <a:p>
            <a:r>
              <a:rPr lang="en-US" dirty="0">
                <a:solidFill>
                  <a:schemeClr val="tx1"/>
                </a:solidFill>
              </a:rPr>
              <a:t>Current Solutions</a:t>
            </a:r>
          </a:p>
          <a:p>
            <a:r>
              <a:rPr lang="en-US" b="1" dirty="0">
                <a:solidFill>
                  <a:srgbClr val="C00000"/>
                </a:solidFill>
              </a:rPr>
              <a:t>Brownian Bubble Router</a:t>
            </a:r>
          </a:p>
          <a:p>
            <a:pPr lvl="1"/>
            <a:r>
              <a:rPr lang="en-US" dirty="0">
                <a:solidFill>
                  <a:schemeClr val="tx1"/>
                </a:solidFill>
              </a:rPr>
              <a:t>Concept</a:t>
            </a:r>
          </a:p>
          <a:p>
            <a:pPr lvl="1"/>
            <a:r>
              <a:rPr lang="en-US" sz="3200" b="1" dirty="0">
                <a:solidFill>
                  <a:srgbClr val="C00000"/>
                </a:solidFill>
              </a:rPr>
              <a:t>Deep Dive</a:t>
            </a:r>
          </a:p>
          <a:p>
            <a:r>
              <a:rPr lang="en-US" dirty="0">
                <a:solidFill>
                  <a:schemeClr val="bg1">
                    <a:lumMod val="65000"/>
                  </a:schemeClr>
                </a:solidFill>
              </a:rPr>
              <a:t>Evaluations</a:t>
            </a:r>
          </a:p>
          <a:p>
            <a:pPr lvl="1"/>
            <a:r>
              <a:rPr lang="en-US" dirty="0">
                <a:solidFill>
                  <a:schemeClr val="bg1">
                    <a:lumMod val="65000"/>
                  </a:schemeClr>
                </a:solidFill>
              </a:rPr>
              <a:t>Methodology</a:t>
            </a:r>
          </a:p>
          <a:p>
            <a:pPr lvl="1"/>
            <a:r>
              <a:rPr lang="en-US" dirty="0">
                <a:solidFill>
                  <a:schemeClr val="bg1">
                    <a:lumMod val="65000"/>
                  </a:schemeClr>
                </a:solidFill>
              </a:rPr>
              <a:t>Results</a:t>
            </a:r>
          </a:p>
          <a:p>
            <a:r>
              <a:rPr lang="en-US" dirty="0">
                <a:solidFill>
                  <a:schemeClr val="bg1">
                    <a:lumMod val="65000"/>
                  </a:schemeClr>
                </a:solidFill>
              </a:rPr>
              <a:t>Conclusion</a:t>
            </a:r>
          </a:p>
        </p:txBody>
      </p:sp>
      <p:sp>
        <p:nvSpPr>
          <p:cNvPr id="5" name="Footer Placeholder 4">
            <a:extLst>
              <a:ext uri="{FF2B5EF4-FFF2-40B4-BE49-F238E27FC236}">
                <a16:creationId xmlns:a16="http://schemas.microsoft.com/office/drawing/2014/main" id="{2E2EF12F-9B2A-41BC-B312-C00C9F6869DA}"/>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7" name="Slide Number Placeholder 6">
            <a:extLst>
              <a:ext uri="{FF2B5EF4-FFF2-40B4-BE49-F238E27FC236}">
                <a16:creationId xmlns:a16="http://schemas.microsoft.com/office/drawing/2014/main" id="{E97DC578-4547-4010-96EE-2A800A43DB67}"/>
              </a:ext>
            </a:extLst>
          </p:cNvPr>
          <p:cNvSpPr>
            <a:spLocks noGrp="1"/>
          </p:cNvSpPr>
          <p:nvPr>
            <p:ph type="sldNum" sz="quarter" idx="12"/>
          </p:nvPr>
        </p:nvSpPr>
        <p:spPr/>
        <p:txBody>
          <a:bodyPr/>
          <a:lstStyle/>
          <a:p>
            <a:fld id="{0D1D0697-F66A-EE4C-B4D3-9802540BCCA0}" type="slidenum">
              <a:rPr lang="en-US" smtClean="0"/>
              <a:t>14</a:t>
            </a:fld>
            <a:endParaRPr lang="en-US"/>
          </a:p>
        </p:txBody>
      </p:sp>
    </p:spTree>
    <p:extLst>
      <p:ext uri="{BB962C8B-B14F-4D97-AF65-F5344CB8AC3E}">
        <p14:creationId xmlns:p14="http://schemas.microsoft.com/office/powerpoint/2010/main" val="9996948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5EB572-5450-C346-B1FB-7A115063CD82}"/>
              </a:ext>
            </a:extLst>
          </p:cNvPr>
          <p:cNvSpPr txBox="1">
            <a:spLocks noGrp="1"/>
          </p:cNvSpPr>
          <p:nvPr>
            <p:ph type="title"/>
          </p:nvPr>
        </p:nvSpPr>
        <p:spPr>
          <a:xfrm>
            <a:off x="707009" y="263075"/>
            <a:ext cx="5303055" cy="707886"/>
          </a:xfrm>
          <a:prstGeom prst="rect">
            <a:avLst/>
          </a:prstGeom>
          <a:noFill/>
        </p:spPr>
        <p:txBody>
          <a:bodyPr wrap="none" rtlCol="0">
            <a:spAutoFit/>
          </a:bodyPr>
          <a:lstStyle/>
          <a:p>
            <a:r>
              <a:rPr lang="en-US" dirty="0"/>
              <a:t>BBR Microarchitecture</a:t>
            </a:r>
          </a:p>
        </p:txBody>
      </p:sp>
      <p:sp>
        <p:nvSpPr>
          <p:cNvPr id="3" name="Content Placeholder 2">
            <a:extLst>
              <a:ext uri="{FF2B5EF4-FFF2-40B4-BE49-F238E27FC236}">
                <a16:creationId xmlns:a16="http://schemas.microsoft.com/office/drawing/2014/main" id="{70C9F715-C71D-5949-B9E0-4B977953ADEB}"/>
              </a:ext>
            </a:extLst>
          </p:cNvPr>
          <p:cNvSpPr>
            <a:spLocks noGrp="1"/>
          </p:cNvSpPr>
          <p:nvPr>
            <p:ph idx="1"/>
          </p:nvPr>
        </p:nvSpPr>
        <p:spPr/>
        <p:txBody>
          <a:bodyPr>
            <a:normAutofit/>
          </a:bodyPr>
          <a:lstStyle/>
          <a:p>
            <a:r>
              <a:rPr lang="en-US" sz="2800" dirty="0"/>
              <a:t>BBR requires packets from VCs from any port to be able to move to VCs at any other port</a:t>
            </a:r>
          </a:p>
        </p:txBody>
      </p:sp>
      <p:sp>
        <p:nvSpPr>
          <p:cNvPr id="5" name="Footer Placeholder 4">
            <a:extLst>
              <a:ext uri="{FF2B5EF4-FFF2-40B4-BE49-F238E27FC236}">
                <a16:creationId xmlns:a16="http://schemas.microsoft.com/office/drawing/2014/main" id="{33130EFD-1AC1-7F4D-872E-047061019EDD}"/>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2" name="Slide Number Placeholder 1">
            <a:extLst>
              <a:ext uri="{FF2B5EF4-FFF2-40B4-BE49-F238E27FC236}">
                <a16:creationId xmlns:a16="http://schemas.microsoft.com/office/drawing/2014/main" id="{209EA24A-88D1-4482-BAAF-C0D4FC07336D}"/>
              </a:ext>
            </a:extLst>
          </p:cNvPr>
          <p:cNvSpPr>
            <a:spLocks noGrp="1"/>
          </p:cNvSpPr>
          <p:nvPr>
            <p:ph type="sldNum" sz="quarter" idx="12"/>
          </p:nvPr>
        </p:nvSpPr>
        <p:spPr/>
        <p:txBody>
          <a:bodyPr/>
          <a:lstStyle/>
          <a:p>
            <a:fld id="{0D1D0697-F66A-EE4C-B4D3-9802540BCCA0}" type="slidenum">
              <a:rPr lang="en-US" smtClean="0"/>
              <a:t>15</a:t>
            </a:fld>
            <a:endParaRPr lang="en-US"/>
          </a:p>
        </p:txBody>
      </p:sp>
      <p:pic>
        <p:nvPicPr>
          <p:cNvPr id="12" name="Picture 11">
            <a:extLst>
              <a:ext uri="{FF2B5EF4-FFF2-40B4-BE49-F238E27FC236}">
                <a16:creationId xmlns:a16="http://schemas.microsoft.com/office/drawing/2014/main" id="{35FCDA60-1298-C844-AF37-81F166E8E5D7}"/>
              </a:ext>
            </a:extLst>
          </p:cNvPr>
          <p:cNvPicPr>
            <a:picLocks noChangeAspect="1"/>
          </p:cNvPicPr>
          <p:nvPr/>
        </p:nvPicPr>
        <p:blipFill>
          <a:blip r:embed="rId3"/>
          <a:stretch>
            <a:fillRect/>
          </a:stretch>
        </p:blipFill>
        <p:spPr>
          <a:xfrm>
            <a:off x="661529" y="2013984"/>
            <a:ext cx="4664398" cy="4335340"/>
          </a:xfrm>
          <a:prstGeom prst="rect">
            <a:avLst/>
          </a:prstGeom>
        </p:spPr>
      </p:pic>
      <p:pic>
        <p:nvPicPr>
          <p:cNvPr id="13" name="Picture 12">
            <a:extLst>
              <a:ext uri="{FF2B5EF4-FFF2-40B4-BE49-F238E27FC236}">
                <a16:creationId xmlns:a16="http://schemas.microsoft.com/office/drawing/2014/main" id="{DACF73AD-5792-8E48-B256-C95657E1D0FF}"/>
              </a:ext>
            </a:extLst>
          </p:cNvPr>
          <p:cNvPicPr>
            <a:picLocks noChangeAspect="1"/>
          </p:cNvPicPr>
          <p:nvPr/>
        </p:nvPicPr>
        <p:blipFill>
          <a:blip r:embed="rId4"/>
          <a:stretch>
            <a:fillRect/>
          </a:stretch>
        </p:blipFill>
        <p:spPr>
          <a:xfrm>
            <a:off x="668866" y="1982030"/>
            <a:ext cx="4701900" cy="4387595"/>
          </a:xfrm>
          <a:prstGeom prst="rect">
            <a:avLst/>
          </a:prstGeom>
        </p:spPr>
      </p:pic>
      <p:sp>
        <p:nvSpPr>
          <p:cNvPr id="8" name="Oval 7">
            <a:extLst>
              <a:ext uri="{FF2B5EF4-FFF2-40B4-BE49-F238E27FC236}">
                <a16:creationId xmlns:a16="http://schemas.microsoft.com/office/drawing/2014/main" id="{D2DD2874-99FC-4516-8699-B08EB63F3EC9}"/>
              </a:ext>
            </a:extLst>
          </p:cNvPr>
          <p:cNvSpPr/>
          <p:nvPr/>
        </p:nvSpPr>
        <p:spPr>
          <a:xfrm>
            <a:off x="3071486" y="2392434"/>
            <a:ext cx="453005" cy="3419965"/>
          </a:xfrm>
          <a:prstGeom prst="ellipse">
            <a:avLst/>
          </a:prstGeom>
          <a:noFill/>
          <a:ln w="38100"/>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9" name="Callout: Bent Line with Border and Accent Bar 9">
            <a:extLst>
              <a:ext uri="{FF2B5EF4-FFF2-40B4-BE49-F238E27FC236}">
                <a16:creationId xmlns:a16="http://schemas.microsoft.com/office/drawing/2014/main" id="{B471B2AB-B286-46DA-91E9-40B837F7902F}"/>
              </a:ext>
            </a:extLst>
          </p:cNvPr>
          <p:cNvSpPr/>
          <p:nvPr/>
        </p:nvSpPr>
        <p:spPr>
          <a:xfrm>
            <a:off x="5618376" y="2150251"/>
            <a:ext cx="3318338" cy="484366"/>
          </a:xfrm>
          <a:prstGeom prst="accentBorderCallout2">
            <a:avLst>
              <a:gd name="adj1" fmla="val 36070"/>
              <a:gd name="adj2" fmla="val -2753"/>
              <a:gd name="adj3" fmla="val 36964"/>
              <a:gd name="adj4" fmla="val -16268"/>
              <a:gd name="adj5" fmla="val 109930"/>
              <a:gd name="adj6" fmla="val -6543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BBR bus for bubble movement</a:t>
            </a:r>
          </a:p>
        </p:txBody>
      </p:sp>
    </p:spTree>
    <p:extLst>
      <p:ext uri="{BB962C8B-B14F-4D97-AF65-F5344CB8AC3E}">
        <p14:creationId xmlns:p14="http://schemas.microsoft.com/office/powerpoint/2010/main" val="32115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12"/>
                                        </p:tgtEl>
                                      </p:cBhvr>
                                    </p:animEffect>
                                    <p:set>
                                      <p:cBhvr>
                                        <p:cTn id="16" dur="1" fill="hold">
                                          <p:stCondLst>
                                            <p:cond delay="499"/>
                                          </p:stCondLst>
                                        </p:cTn>
                                        <p:tgtEl>
                                          <p:spTgt spid="12"/>
                                        </p:tgtEl>
                                        <p:attrNameLst>
                                          <p:attrName>style.visibility</p:attrName>
                                        </p:attrNameLst>
                                      </p:cBhvr>
                                      <p:to>
                                        <p:strVal val="hidden"/>
                                      </p:to>
                                    </p:set>
                                  </p:childTnLst>
                                </p:cTn>
                              </p:par>
                              <p:par>
                                <p:cTn id="17" presetID="10"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55EB572-5450-C346-B1FB-7A115063CD82}"/>
              </a:ext>
            </a:extLst>
          </p:cNvPr>
          <p:cNvSpPr txBox="1">
            <a:spLocks noGrp="1"/>
          </p:cNvSpPr>
          <p:nvPr>
            <p:ph type="title"/>
          </p:nvPr>
        </p:nvSpPr>
        <p:spPr>
          <a:xfrm>
            <a:off x="707009" y="263075"/>
            <a:ext cx="5303055" cy="707886"/>
          </a:xfrm>
          <a:prstGeom prst="rect">
            <a:avLst/>
          </a:prstGeom>
          <a:noFill/>
        </p:spPr>
        <p:txBody>
          <a:bodyPr wrap="none" rtlCol="0">
            <a:spAutoFit/>
          </a:bodyPr>
          <a:lstStyle/>
          <a:p>
            <a:r>
              <a:rPr lang="en-US" dirty="0"/>
              <a:t>BBR Microarchitecture</a:t>
            </a:r>
          </a:p>
        </p:txBody>
      </p:sp>
      <p:sp>
        <p:nvSpPr>
          <p:cNvPr id="3" name="Content Placeholder 2">
            <a:extLst>
              <a:ext uri="{FF2B5EF4-FFF2-40B4-BE49-F238E27FC236}">
                <a16:creationId xmlns:a16="http://schemas.microsoft.com/office/drawing/2014/main" id="{70C9F715-C71D-5949-B9E0-4B977953ADEB}"/>
              </a:ext>
            </a:extLst>
          </p:cNvPr>
          <p:cNvSpPr>
            <a:spLocks noGrp="1"/>
          </p:cNvSpPr>
          <p:nvPr>
            <p:ph idx="1"/>
          </p:nvPr>
        </p:nvSpPr>
        <p:spPr/>
        <p:txBody>
          <a:bodyPr>
            <a:normAutofit/>
          </a:bodyPr>
          <a:lstStyle/>
          <a:p>
            <a:r>
              <a:rPr lang="en-US" sz="2800" dirty="0"/>
              <a:t>BBR requires packets from VCs from any port to be able to move to VCs at any other port</a:t>
            </a:r>
          </a:p>
          <a:p>
            <a:r>
              <a:rPr lang="en-US" sz="2800" dirty="0"/>
              <a:t>BBR bus is the appropriate topology for bubble movement within the router</a:t>
            </a:r>
          </a:p>
          <a:p>
            <a:pPr lvl="1"/>
            <a:r>
              <a:rPr lang="en-US" sz="2400" dirty="0"/>
              <a:t>Only one bubble =&gt; no contention!</a:t>
            </a:r>
          </a:p>
          <a:p>
            <a:pPr lvl="1"/>
            <a:r>
              <a:rPr lang="en-US" sz="2400" dirty="0"/>
              <a:t>Low area overhead: </a:t>
            </a:r>
            <a:r>
              <a:rPr lang="en-US" sz="2400" dirty="0">
                <a:solidFill>
                  <a:schemeClr val="tx1"/>
                </a:solidFill>
              </a:rPr>
              <a:t>7.4</a:t>
            </a:r>
            <a:r>
              <a:rPr lang="en-US" sz="2400" dirty="0">
                <a:solidFill>
                  <a:srgbClr val="C00000"/>
                </a:solidFill>
              </a:rPr>
              <a:t> </a:t>
            </a:r>
            <a:r>
              <a:rPr lang="en-US" sz="2400" dirty="0"/>
              <a:t>%</a:t>
            </a:r>
          </a:p>
          <a:p>
            <a:r>
              <a:rPr lang="en-US" sz="2800" dirty="0"/>
              <a:t>Can easily be extended to arbitrary number of input ports</a:t>
            </a:r>
          </a:p>
          <a:p>
            <a:pPr lvl="1"/>
            <a:r>
              <a:rPr lang="en-US" sz="2400" dirty="0"/>
              <a:t>Suitable for high-radix routers and irregular topologies</a:t>
            </a:r>
          </a:p>
        </p:txBody>
      </p:sp>
      <p:sp>
        <p:nvSpPr>
          <p:cNvPr id="5" name="Footer Placeholder 4">
            <a:extLst>
              <a:ext uri="{FF2B5EF4-FFF2-40B4-BE49-F238E27FC236}">
                <a16:creationId xmlns:a16="http://schemas.microsoft.com/office/drawing/2014/main" id="{33130EFD-1AC1-7F4D-872E-047061019EDD}"/>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2" name="Slide Number Placeholder 1">
            <a:extLst>
              <a:ext uri="{FF2B5EF4-FFF2-40B4-BE49-F238E27FC236}">
                <a16:creationId xmlns:a16="http://schemas.microsoft.com/office/drawing/2014/main" id="{209EA24A-88D1-4482-BAAF-C0D4FC07336D}"/>
              </a:ext>
            </a:extLst>
          </p:cNvPr>
          <p:cNvSpPr>
            <a:spLocks noGrp="1"/>
          </p:cNvSpPr>
          <p:nvPr>
            <p:ph type="sldNum" sz="quarter" idx="12"/>
          </p:nvPr>
        </p:nvSpPr>
        <p:spPr/>
        <p:txBody>
          <a:bodyPr/>
          <a:lstStyle/>
          <a:p>
            <a:fld id="{0D1D0697-F66A-EE4C-B4D3-9802540BCCA0}" type="slidenum">
              <a:rPr lang="en-US" smtClean="0"/>
              <a:t>16</a:t>
            </a:fld>
            <a:endParaRPr lang="en-US"/>
          </a:p>
        </p:txBody>
      </p:sp>
    </p:spTree>
    <p:extLst>
      <p:ext uri="{BB962C8B-B14F-4D97-AF65-F5344CB8AC3E}">
        <p14:creationId xmlns:p14="http://schemas.microsoft.com/office/powerpoint/2010/main" val="2990761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B0788-7E38-114D-836E-73A0ED109DA5}"/>
              </a:ext>
            </a:extLst>
          </p:cNvPr>
          <p:cNvSpPr>
            <a:spLocks noGrp="1"/>
          </p:cNvSpPr>
          <p:nvPr>
            <p:ph type="title"/>
          </p:nvPr>
        </p:nvSpPr>
        <p:spPr>
          <a:xfrm>
            <a:off x="707008" y="213913"/>
            <a:ext cx="9043663" cy="763717"/>
          </a:xfrm>
        </p:spPr>
        <p:txBody>
          <a:bodyPr>
            <a:noAutofit/>
          </a:bodyPr>
          <a:lstStyle/>
          <a:p>
            <a:r>
              <a:rPr lang="en-US" dirty="0"/>
              <a:t>Brownian Bubble Movement Frequency</a:t>
            </a:r>
          </a:p>
        </p:txBody>
      </p:sp>
      <p:sp>
        <p:nvSpPr>
          <p:cNvPr id="3" name="Content Placeholder 2">
            <a:extLst>
              <a:ext uri="{FF2B5EF4-FFF2-40B4-BE49-F238E27FC236}">
                <a16:creationId xmlns:a16="http://schemas.microsoft.com/office/drawing/2014/main" id="{B3EC4448-6B2B-254F-9C78-082E16FFCD08}"/>
              </a:ext>
            </a:extLst>
          </p:cNvPr>
          <p:cNvSpPr>
            <a:spLocks noGrp="1"/>
          </p:cNvSpPr>
          <p:nvPr>
            <p:ph idx="1"/>
          </p:nvPr>
        </p:nvSpPr>
        <p:spPr>
          <a:xfrm>
            <a:off x="677333" y="1114425"/>
            <a:ext cx="9410095" cy="5287154"/>
          </a:xfrm>
        </p:spPr>
        <p:txBody>
          <a:bodyPr>
            <a:normAutofit fontScale="92500"/>
          </a:bodyPr>
          <a:lstStyle/>
          <a:p>
            <a:r>
              <a:rPr lang="en-US" dirty="0"/>
              <a:t>Low Bubble Movement Frequency</a:t>
            </a:r>
          </a:p>
          <a:p>
            <a:pPr lvl="1"/>
            <a:r>
              <a:rPr lang="en-US" dirty="0"/>
              <a:t>Deadlock persists longer </a:t>
            </a:r>
            <a:r>
              <a:rPr lang="en-US" dirty="0">
                <a:sym typeface="Wingdings"/>
              </a:rPr>
              <a:t> throughput decreases</a:t>
            </a:r>
          </a:p>
          <a:p>
            <a:pPr lvl="1"/>
            <a:r>
              <a:rPr lang="en-US" dirty="0">
                <a:sym typeface="Wingdings"/>
              </a:rPr>
              <a:t>Few buffer reads and writes  lesser energy overhead</a:t>
            </a:r>
            <a:endParaRPr lang="en-US" dirty="0"/>
          </a:p>
          <a:p>
            <a:endParaRPr lang="en-US" dirty="0"/>
          </a:p>
          <a:p>
            <a:r>
              <a:rPr lang="en-US" dirty="0"/>
              <a:t>High Bubble Movement Frequency</a:t>
            </a:r>
          </a:p>
          <a:p>
            <a:pPr lvl="1"/>
            <a:r>
              <a:rPr lang="en-US" dirty="0"/>
              <a:t>Deadlock resolves faster </a:t>
            </a:r>
            <a:r>
              <a:rPr lang="en-US" dirty="0">
                <a:sym typeface="Wingdings"/>
              </a:rPr>
              <a:t> throughput increases</a:t>
            </a:r>
          </a:p>
          <a:p>
            <a:pPr lvl="1"/>
            <a:r>
              <a:rPr lang="en-US" dirty="0">
                <a:sym typeface="Wingdings"/>
              </a:rPr>
              <a:t>More buffer reads and writes  more energy overhead</a:t>
            </a:r>
          </a:p>
          <a:p>
            <a:pPr lvl="2"/>
            <a:r>
              <a:rPr lang="en-US" b="1" dirty="0">
                <a:sym typeface="Wingdings"/>
              </a:rPr>
              <a:t>Our optimization</a:t>
            </a:r>
            <a:r>
              <a:rPr lang="en-US" dirty="0">
                <a:sym typeface="Wingdings"/>
              </a:rPr>
              <a:t>: prioritize bubble movement between </a:t>
            </a:r>
            <a:r>
              <a:rPr lang="en-US" i="1" dirty="0">
                <a:sym typeface="Wingdings"/>
              </a:rPr>
              <a:t>empty</a:t>
            </a:r>
            <a:r>
              <a:rPr lang="en-US" dirty="0">
                <a:sym typeface="Wingdings"/>
              </a:rPr>
              <a:t> VCs, so that no energy is expended during bubble movement</a:t>
            </a:r>
            <a:endParaRPr lang="en-US" dirty="0"/>
          </a:p>
        </p:txBody>
      </p:sp>
      <p:sp>
        <p:nvSpPr>
          <p:cNvPr id="4" name="Footer Placeholder 3">
            <a:extLst>
              <a:ext uri="{FF2B5EF4-FFF2-40B4-BE49-F238E27FC236}">
                <a16:creationId xmlns:a16="http://schemas.microsoft.com/office/drawing/2014/main" id="{C41D96D0-4E84-2446-AC0E-8B422935F016}"/>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5" name="Slide Number Placeholder 4">
            <a:extLst>
              <a:ext uri="{FF2B5EF4-FFF2-40B4-BE49-F238E27FC236}">
                <a16:creationId xmlns:a16="http://schemas.microsoft.com/office/drawing/2014/main" id="{89B3B0B6-DB67-FC48-AA2E-DD0D55D217DF}"/>
              </a:ext>
            </a:extLst>
          </p:cNvPr>
          <p:cNvSpPr>
            <a:spLocks noGrp="1"/>
          </p:cNvSpPr>
          <p:nvPr>
            <p:ph type="sldNum" sz="quarter" idx="12"/>
          </p:nvPr>
        </p:nvSpPr>
        <p:spPr/>
        <p:txBody>
          <a:bodyPr/>
          <a:lstStyle/>
          <a:p>
            <a:fld id="{0D1D0697-F66A-EE4C-B4D3-9802540BCCA0}" type="slidenum">
              <a:rPr lang="en-US" smtClean="0"/>
              <a:t>17</a:t>
            </a:fld>
            <a:endParaRPr lang="en-US"/>
          </a:p>
        </p:txBody>
      </p:sp>
      <p:pic>
        <p:nvPicPr>
          <p:cNvPr id="6" name="Picture 5">
            <a:extLst>
              <a:ext uri="{FF2B5EF4-FFF2-40B4-BE49-F238E27FC236}">
                <a16:creationId xmlns:a16="http://schemas.microsoft.com/office/drawing/2014/main" id="{786FDC83-1F3A-8F41-979B-2B633A425A4E}"/>
              </a:ext>
            </a:extLst>
          </p:cNvPr>
          <p:cNvPicPr>
            <a:picLocks noChangeAspect="1"/>
          </p:cNvPicPr>
          <p:nvPr/>
        </p:nvPicPr>
        <p:blipFill>
          <a:blip r:embed="rId3"/>
          <a:stretch>
            <a:fillRect/>
          </a:stretch>
        </p:blipFill>
        <p:spPr>
          <a:xfrm>
            <a:off x="8954508" y="1785742"/>
            <a:ext cx="349169" cy="334266"/>
          </a:xfrm>
          <a:prstGeom prst="rect">
            <a:avLst/>
          </a:prstGeom>
        </p:spPr>
      </p:pic>
      <p:pic>
        <p:nvPicPr>
          <p:cNvPr id="7" name="Picture 6">
            <a:extLst>
              <a:ext uri="{FF2B5EF4-FFF2-40B4-BE49-F238E27FC236}">
                <a16:creationId xmlns:a16="http://schemas.microsoft.com/office/drawing/2014/main" id="{E7196410-42CB-AF49-A899-B7C44DE0854D}"/>
              </a:ext>
            </a:extLst>
          </p:cNvPr>
          <p:cNvPicPr>
            <a:picLocks noChangeAspect="1"/>
          </p:cNvPicPr>
          <p:nvPr/>
        </p:nvPicPr>
        <p:blipFill>
          <a:blip r:embed="rId4"/>
          <a:stretch>
            <a:fillRect/>
          </a:stretch>
        </p:blipFill>
        <p:spPr>
          <a:xfrm>
            <a:off x="9750671" y="2359880"/>
            <a:ext cx="336757" cy="326233"/>
          </a:xfrm>
          <a:prstGeom prst="rect">
            <a:avLst/>
          </a:prstGeom>
          <a:noFill/>
        </p:spPr>
      </p:pic>
      <p:pic>
        <p:nvPicPr>
          <p:cNvPr id="8" name="Picture 7">
            <a:extLst>
              <a:ext uri="{FF2B5EF4-FFF2-40B4-BE49-F238E27FC236}">
                <a16:creationId xmlns:a16="http://schemas.microsoft.com/office/drawing/2014/main" id="{786FDC83-1F3A-8F41-979B-2B633A425A4E}"/>
              </a:ext>
            </a:extLst>
          </p:cNvPr>
          <p:cNvPicPr>
            <a:picLocks noChangeAspect="1"/>
          </p:cNvPicPr>
          <p:nvPr/>
        </p:nvPicPr>
        <p:blipFill>
          <a:blip r:embed="rId3"/>
          <a:stretch>
            <a:fillRect/>
          </a:stretch>
        </p:blipFill>
        <p:spPr>
          <a:xfrm>
            <a:off x="9750671" y="4623284"/>
            <a:ext cx="349169" cy="334266"/>
          </a:xfrm>
          <a:prstGeom prst="rect">
            <a:avLst/>
          </a:prstGeom>
        </p:spPr>
      </p:pic>
      <p:pic>
        <p:nvPicPr>
          <p:cNvPr id="9" name="Picture 8">
            <a:extLst>
              <a:ext uri="{FF2B5EF4-FFF2-40B4-BE49-F238E27FC236}">
                <a16:creationId xmlns:a16="http://schemas.microsoft.com/office/drawing/2014/main" id="{E7196410-42CB-AF49-A899-B7C44DE0854D}"/>
              </a:ext>
            </a:extLst>
          </p:cNvPr>
          <p:cNvPicPr>
            <a:picLocks noChangeAspect="1"/>
          </p:cNvPicPr>
          <p:nvPr/>
        </p:nvPicPr>
        <p:blipFill>
          <a:blip r:embed="rId4"/>
          <a:stretch>
            <a:fillRect/>
          </a:stretch>
        </p:blipFill>
        <p:spPr>
          <a:xfrm>
            <a:off x="8786129" y="4152394"/>
            <a:ext cx="336757" cy="326233"/>
          </a:xfrm>
          <a:prstGeom prst="rect">
            <a:avLst/>
          </a:prstGeom>
          <a:noFill/>
        </p:spPr>
      </p:pic>
      <p:pic>
        <p:nvPicPr>
          <p:cNvPr id="10" name="Picture 9">
            <a:extLst>
              <a:ext uri="{FF2B5EF4-FFF2-40B4-BE49-F238E27FC236}">
                <a16:creationId xmlns:a16="http://schemas.microsoft.com/office/drawing/2014/main" id="{E7196410-42CB-AF49-A899-B7C44DE0854D}"/>
              </a:ext>
            </a:extLst>
          </p:cNvPr>
          <p:cNvPicPr>
            <a:picLocks noChangeAspect="1"/>
          </p:cNvPicPr>
          <p:nvPr/>
        </p:nvPicPr>
        <p:blipFill>
          <a:blip r:embed="rId4"/>
          <a:stretch>
            <a:fillRect/>
          </a:stretch>
        </p:blipFill>
        <p:spPr>
          <a:xfrm>
            <a:off x="9619235" y="5516448"/>
            <a:ext cx="336757" cy="326233"/>
          </a:xfrm>
          <a:prstGeom prst="rect">
            <a:avLst/>
          </a:prstGeom>
          <a:noFill/>
        </p:spPr>
      </p:pic>
    </p:spTree>
    <p:extLst>
      <p:ext uri="{BB962C8B-B14F-4D97-AF65-F5344CB8AC3E}">
        <p14:creationId xmlns:p14="http://schemas.microsoft.com/office/powerpoint/2010/main" val="1377209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childTnLst>
                                </p:cTn>
                              </p:par>
                              <p:par>
                                <p:cTn id="14" presetID="10" presetClass="entr" presetSubtype="0"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0"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childTnLst>
                                </p:cTn>
                              </p:par>
                              <p:par>
                                <p:cTn id="28" presetID="10" presetClass="entr" presetSubtype="0" fill="hold"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par>
                                <p:cTn id="35" presetID="10" presetClass="entr" presetSubtype="0" fill="hold"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E2DC4-ACE4-4C61-9473-522C42029BCA}"/>
              </a:ext>
            </a:extLst>
          </p:cNvPr>
          <p:cNvSpPr>
            <a:spLocks noGrp="1"/>
          </p:cNvSpPr>
          <p:nvPr>
            <p:ph type="title"/>
          </p:nvPr>
        </p:nvSpPr>
        <p:spPr>
          <a:xfrm>
            <a:off x="707009" y="204083"/>
            <a:ext cx="8596668" cy="763717"/>
          </a:xfrm>
        </p:spPr>
        <p:txBody>
          <a:bodyPr/>
          <a:lstStyle/>
          <a:p>
            <a:r>
              <a:rPr lang="en-US" dirty="0"/>
              <a:t>Credit Management</a:t>
            </a:r>
          </a:p>
        </p:txBody>
      </p:sp>
      <p:sp>
        <p:nvSpPr>
          <p:cNvPr id="3" name="Content Placeholder 2">
            <a:extLst>
              <a:ext uri="{FF2B5EF4-FFF2-40B4-BE49-F238E27FC236}">
                <a16:creationId xmlns:a16="http://schemas.microsoft.com/office/drawing/2014/main" id="{FDCE48DA-4A37-4DFC-8CAF-C8C5C8F29E74}"/>
              </a:ext>
            </a:extLst>
          </p:cNvPr>
          <p:cNvSpPr>
            <a:spLocks noGrp="1"/>
          </p:cNvSpPr>
          <p:nvPr>
            <p:ph idx="1"/>
          </p:nvPr>
        </p:nvSpPr>
        <p:spPr/>
        <p:txBody>
          <a:bodyPr/>
          <a:lstStyle/>
          <a:p>
            <a:r>
              <a:rPr lang="en-US" dirty="0"/>
              <a:t>Upstream router is agnostic if the downstream router’s corresponding VC contains bubble or packet.</a:t>
            </a:r>
          </a:p>
          <a:p>
            <a:r>
              <a:rPr lang="en-US" dirty="0"/>
              <a:t>No Credit sent to upstream router during bubble movement to a non-empty VC</a:t>
            </a:r>
          </a:p>
          <a:p>
            <a:r>
              <a:rPr lang="en-US" dirty="0"/>
              <a:t>Credit sent to upstream router during bubble movement to an empty VC</a:t>
            </a:r>
          </a:p>
          <a:p>
            <a:endParaRPr lang="en-US" dirty="0"/>
          </a:p>
          <a:p>
            <a:endParaRPr lang="en-US" dirty="0"/>
          </a:p>
        </p:txBody>
      </p:sp>
      <p:sp>
        <p:nvSpPr>
          <p:cNvPr id="5" name="Footer Placeholder 4">
            <a:extLst>
              <a:ext uri="{FF2B5EF4-FFF2-40B4-BE49-F238E27FC236}">
                <a16:creationId xmlns:a16="http://schemas.microsoft.com/office/drawing/2014/main" id="{16FF389D-614D-416C-B139-DD1E4269D75F}"/>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7" name="Slide Number Placeholder 6">
            <a:extLst>
              <a:ext uri="{FF2B5EF4-FFF2-40B4-BE49-F238E27FC236}">
                <a16:creationId xmlns:a16="http://schemas.microsoft.com/office/drawing/2014/main" id="{E923D27C-9907-4F85-927B-E9F6860DE8F8}"/>
              </a:ext>
            </a:extLst>
          </p:cNvPr>
          <p:cNvSpPr>
            <a:spLocks noGrp="1"/>
          </p:cNvSpPr>
          <p:nvPr>
            <p:ph type="sldNum" sz="quarter" idx="12"/>
          </p:nvPr>
        </p:nvSpPr>
        <p:spPr/>
        <p:txBody>
          <a:bodyPr/>
          <a:lstStyle/>
          <a:p>
            <a:fld id="{0D1D0697-F66A-EE4C-B4D3-9802540BCCA0}" type="slidenum">
              <a:rPr lang="en-US" smtClean="0"/>
              <a:t>18</a:t>
            </a:fld>
            <a:endParaRPr lang="en-US"/>
          </a:p>
        </p:txBody>
      </p:sp>
    </p:spTree>
    <p:extLst>
      <p:ext uri="{BB962C8B-B14F-4D97-AF65-F5344CB8AC3E}">
        <p14:creationId xmlns:p14="http://schemas.microsoft.com/office/powerpoint/2010/main" val="759924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1576E-83AE-47EF-917F-A5FEA5363323}"/>
              </a:ext>
            </a:extLst>
          </p:cNvPr>
          <p:cNvSpPr>
            <a:spLocks noGrp="1"/>
          </p:cNvSpPr>
          <p:nvPr>
            <p:ph type="title"/>
          </p:nvPr>
        </p:nvSpPr>
        <p:spPr/>
        <p:txBody>
          <a:bodyPr/>
          <a:lstStyle/>
          <a:p>
            <a:r>
              <a:rPr lang="en-US" dirty="0"/>
              <a:t>Deadlock Freedom Corner Cases</a:t>
            </a:r>
          </a:p>
        </p:txBody>
      </p:sp>
      <p:sp>
        <p:nvSpPr>
          <p:cNvPr id="3" name="Content Placeholder 2">
            <a:extLst>
              <a:ext uri="{FF2B5EF4-FFF2-40B4-BE49-F238E27FC236}">
                <a16:creationId xmlns:a16="http://schemas.microsoft.com/office/drawing/2014/main" id="{7199D680-B8AA-4D80-B50B-F29835A2783E}"/>
              </a:ext>
            </a:extLst>
          </p:cNvPr>
          <p:cNvSpPr>
            <a:spLocks noGrp="1"/>
          </p:cNvSpPr>
          <p:nvPr>
            <p:ph idx="1"/>
          </p:nvPr>
        </p:nvSpPr>
        <p:spPr/>
        <p:txBody>
          <a:bodyPr>
            <a:normAutofit/>
          </a:bodyPr>
          <a:lstStyle/>
          <a:p>
            <a:r>
              <a:rPr lang="en-US" sz="2800" dirty="0"/>
              <a:t>Recall that as long as there is an </a:t>
            </a:r>
            <a:r>
              <a:rPr lang="en-US" sz="2800" b="1" dirty="0">
                <a:solidFill>
                  <a:srgbClr val="C00000"/>
                </a:solidFill>
              </a:rPr>
              <a:t>unblocked packet </a:t>
            </a:r>
            <a:r>
              <a:rPr lang="en-US" sz="2800" dirty="0"/>
              <a:t>present in the router, Brownian Bubble (BB) can effectively replace that packet with the one, involved in deadlock</a:t>
            </a:r>
          </a:p>
        </p:txBody>
      </p:sp>
      <p:sp>
        <p:nvSpPr>
          <p:cNvPr id="4" name="Footer Placeholder 3">
            <a:extLst>
              <a:ext uri="{FF2B5EF4-FFF2-40B4-BE49-F238E27FC236}">
                <a16:creationId xmlns:a16="http://schemas.microsoft.com/office/drawing/2014/main" id="{2ABD7B9E-90A3-49B0-B411-1CC348ED282A}"/>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5" name="Slide Number Placeholder 4">
            <a:extLst>
              <a:ext uri="{FF2B5EF4-FFF2-40B4-BE49-F238E27FC236}">
                <a16:creationId xmlns:a16="http://schemas.microsoft.com/office/drawing/2014/main" id="{3849E6B7-097F-4E49-B07D-DDE8AECCEC92}"/>
              </a:ext>
            </a:extLst>
          </p:cNvPr>
          <p:cNvSpPr>
            <a:spLocks noGrp="1"/>
          </p:cNvSpPr>
          <p:nvPr>
            <p:ph type="sldNum" sz="quarter" idx="12"/>
          </p:nvPr>
        </p:nvSpPr>
        <p:spPr/>
        <p:txBody>
          <a:bodyPr/>
          <a:lstStyle/>
          <a:p>
            <a:fld id="{0D1D0697-F66A-EE4C-B4D3-9802540BCCA0}" type="slidenum">
              <a:rPr lang="en-US" smtClean="0"/>
              <a:t>19</a:t>
            </a:fld>
            <a:endParaRPr lang="en-US"/>
          </a:p>
        </p:txBody>
      </p:sp>
      <p:pic>
        <p:nvPicPr>
          <p:cNvPr id="6" name="Picture 5">
            <a:extLst>
              <a:ext uri="{FF2B5EF4-FFF2-40B4-BE49-F238E27FC236}">
                <a16:creationId xmlns:a16="http://schemas.microsoft.com/office/drawing/2014/main" id="{2F5EF75A-E10A-9B4A-8600-A03D2FA61D45}"/>
              </a:ext>
            </a:extLst>
          </p:cNvPr>
          <p:cNvPicPr>
            <a:picLocks noChangeAspect="1"/>
          </p:cNvPicPr>
          <p:nvPr/>
        </p:nvPicPr>
        <p:blipFill>
          <a:blip r:embed="rId3"/>
          <a:stretch>
            <a:fillRect/>
          </a:stretch>
        </p:blipFill>
        <p:spPr>
          <a:xfrm>
            <a:off x="1481451" y="3628558"/>
            <a:ext cx="6586949" cy="2753561"/>
          </a:xfrm>
          <a:prstGeom prst="rect">
            <a:avLst/>
          </a:prstGeom>
        </p:spPr>
      </p:pic>
      <p:sp>
        <p:nvSpPr>
          <p:cNvPr id="7" name="TextBox 6"/>
          <p:cNvSpPr txBox="1"/>
          <p:nvPr/>
        </p:nvSpPr>
        <p:spPr>
          <a:xfrm>
            <a:off x="480181" y="2927005"/>
            <a:ext cx="9810448" cy="830997"/>
          </a:xfrm>
          <a:prstGeom prst="rect">
            <a:avLst/>
          </a:prstGeom>
          <a:noFill/>
        </p:spPr>
        <p:txBody>
          <a:bodyPr wrap="square" rtlCol="0">
            <a:spAutoFit/>
          </a:bodyPr>
          <a:lstStyle/>
          <a:p>
            <a:r>
              <a:rPr lang="en-US" sz="2400" b="1" dirty="0">
                <a:solidFill>
                  <a:srgbClr val="C00000"/>
                </a:solidFill>
              </a:rPr>
              <a:t>Corner Cases: All packets in router going out of same output port. </a:t>
            </a:r>
            <a:r>
              <a:rPr lang="en-US" sz="2400" dirty="0">
                <a:solidFill>
                  <a:srgbClr val="C00000"/>
                </a:solidFill>
              </a:rPr>
              <a:t>No amount of bubble movement helps</a:t>
            </a:r>
          </a:p>
        </p:txBody>
      </p:sp>
    </p:spTree>
    <p:extLst>
      <p:ext uri="{BB962C8B-B14F-4D97-AF65-F5344CB8AC3E}">
        <p14:creationId xmlns:p14="http://schemas.microsoft.com/office/powerpoint/2010/main" val="1523412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Many-Core </a:t>
            </a:r>
            <a:r>
              <a:rPr lang="en-US" dirty="0">
                <a:sym typeface="Wingdings" pitchFamily="2" charset="2"/>
              </a:rPr>
              <a:t> </a:t>
            </a:r>
            <a:r>
              <a:rPr lang="en-US" dirty="0"/>
              <a:t>Networks-on-Chip</a:t>
            </a:r>
          </a:p>
        </p:txBody>
      </p:sp>
      <p:pic>
        <p:nvPicPr>
          <p:cNvPr id="7" name="Picture 6"/>
          <p:cNvPicPr>
            <a:picLocks noChangeAspect="1"/>
          </p:cNvPicPr>
          <p:nvPr/>
        </p:nvPicPr>
        <p:blipFill>
          <a:blip r:embed="rId3"/>
          <a:stretch>
            <a:fillRect/>
          </a:stretch>
        </p:blipFill>
        <p:spPr>
          <a:xfrm>
            <a:off x="267545" y="1119521"/>
            <a:ext cx="6448926" cy="1408957"/>
          </a:xfrm>
          <a:prstGeom prst="rect">
            <a:avLst/>
          </a:prstGeom>
          <a:ln>
            <a:noFill/>
          </a:ln>
          <a:effectLst>
            <a:outerShdw blurRad="292100" dist="139700" dir="2700000" algn="tl" rotWithShape="0">
              <a:srgbClr val="333333">
                <a:alpha val="65000"/>
              </a:srgbClr>
            </a:outerShdw>
          </a:effectLst>
        </p:spPr>
      </p:pic>
      <p:pic>
        <p:nvPicPr>
          <p:cNvPr id="8" name="Picture 7"/>
          <p:cNvPicPr>
            <a:picLocks noChangeAspect="1"/>
          </p:cNvPicPr>
          <p:nvPr/>
        </p:nvPicPr>
        <p:blipFill>
          <a:blip r:embed="rId4"/>
          <a:stretch>
            <a:fillRect/>
          </a:stretch>
        </p:blipFill>
        <p:spPr>
          <a:xfrm>
            <a:off x="214312" y="3614510"/>
            <a:ext cx="6241677" cy="1194124"/>
          </a:xfrm>
          <a:prstGeom prst="rect">
            <a:avLst/>
          </a:prstGeom>
          <a:ln>
            <a:noFill/>
          </a:ln>
          <a:effectLst>
            <a:outerShdw blurRad="292100" dist="139700" dir="2700000" algn="tl" rotWithShape="0">
              <a:srgbClr val="333333">
                <a:alpha val="65000"/>
              </a:srgbClr>
            </a:outerShdw>
          </a:effectLst>
        </p:spPr>
      </p:pic>
      <p:pic>
        <p:nvPicPr>
          <p:cNvPr id="9" name="Picture 8"/>
          <p:cNvPicPr>
            <a:picLocks noChangeAspect="1"/>
          </p:cNvPicPr>
          <p:nvPr/>
        </p:nvPicPr>
        <p:blipFill rotWithShape="1">
          <a:blip r:embed="rId5"/>
          <a:srcRect t="40658"/>
          <a:stretch/>
        </p:blipFill>
        <p:spPr>
          <a:xfrm>
            <a:off x="3684513" y="4710524"/>
            <a:ext cx="5727032" cy="1549165"/>
          </a:xfrm>
          <a:prstGeom prst="rect">
            <a:avLst/>
          </a:prstGeom>
          <a:ln>
            <a:noFill/>
          </a:ln>
          <a:effectLst>
            <a:outerShdw blurRad="292100" dist="139700" dir="2700000" algn="tl" rotWithShape="0">
              <a:srgbClr val="333333">
                <a:alpha val="65000"/>
              </a:srgbClr>
            </a:outerShdw>
          </a:effectLst>
        </p:spPr>
      </p:pic>
      <p:pic>
        <p:nvPicPr>
          <p:cNvPr id="10" name="Picture 9"/>
          <p:cNvPicPr>
            <a:picLocks noChangeAspect="1"/>
          </p:cNvPicPr>
          <p:nvPr/>
        </p:nvPicPr>
        <p:blipFill rotWithShape="1">
          <a:blip r:embed="rId6"/>
          <a:srcRect t="10628" b="6335"/>
          <a:stretch/>
        </p:blipFill>
        <p:spPr>
          <a:xfrm>
            <a:off x="3475516" y="2379030"/>
            <a:ext cx="5928861" cy="1369165"/>
          </a:xfrm>
          <a:prstGeom prst="rect">
            <a:avLst/>
          </a:prstGeom>
          <a:ln>
            <a:noFill/>
          </a:ln>
          <a:effectLst>
            <a:outerShdw blurRad="190500" algn="tl" rotWithShape="0">
              <a:srgbClr val="000000">
                <a:alpha val="70000"/>
              </a:srgbClr>
            </a:outerShdw>
          </a:effectLst>
        </p:spPr>
      </p:pic>
      <p:sp>
        <p:nvSpPr>
          <p:cNvPr id="12" name="Footer Placeholder 4">
            <a:extLst>
              <a:ext uri="{FF2B5EF4-FFF2-40B4-BE49-F238E27FC236}">
                <a16:creationId xmlns:a16="http://schemas.microsoft.com/office/drawing/2014/main" id="{C0C18A5B-3A51-6046-AD63-8EB07089EF82}"/>
              </a:ext>
            </a:extLst>
          </p:cNvPr>
          <p:cNvSpPr>
            <a:spLocks noGrp="1"/>
          </p:cNvSpPr>
          <p:nvPr>
            <p:ph type="ftr" sz="quarter" idx="11"/>
          </p:nvPr>
        </p:nvSpPr>
        <p:spPr>
          <a:xfrm>
            <a:off x="668866" y="6401580"/>
            <a:ext cx="7906422" cy="365125"/>
          </a:xfrm>
        </p:spPr>
        <p:txBody>
          <a:bodyPr/>
          <a:lstStyle/>
          <a:p>
            <a:r>
              <a:rPr lang="en-US"/>
              <a:t>Brownian Bubble Router | NOCS 2018                   Mayank Parasar, Ankit Sinha &amp; Tushar Krishna | Georgia Tech</a:t>
            </a:r>
            <a:endParaRPr lang="en-US" dirty="0"/>
          </a:p>
        </p:txBody>
      </p:sp>
      <p:sp>
        <p:nvSpPr>
          <p:cNvPr id="3" name="Slide Number Placeholder 2">
            <a:extLst>
              <a:ext uri="{FF2B5EF4-FFF2-40B4-BE49-F238E27FC236}">
                <a16:creationId xmlns:a16="http://schemas.microsoft.com/office/drawing/2014/main" id="{719AB7B8-DF0A-4BF8-A64C-B2EC5EF22EC1}"/>
              </a:ext>
            </a:extLst>
          </p:cNvPr>
          <p:cNvSpPr>
            <a:spLocks noGrp="1"/>
          </p:cNvSpPr>
          <p:nvPr>
            <p:ph type="sldNum" sz="quarter" idx="12"/>
          </p:nvPr>
        </p:nvSpPr>
        <p:spPr/>
        <p:txBody>
          <a:bodyPr/>
          <a:lstStyle/>
          <a:p>
            <a:fld id="{0D1D0697-F66A-EE4C-B4D3-9802540BCCA0}" type="slidenum">
              <a:rPr lang="en-US" smtClean="0"/>
              <a:t>2</a:t>
            </a:fld>
            <a:endParaRPr lang="en-US"/>
          </a:p>
        </p:txBody>
      </p:sp>
    </p:spTree>
    <p:extLst>
      <p:ext uri="{BB962C8B-B14F-4D97-AF65-F5344CB8AC3E}">
        <p14:creationId xmlns:p14="http://schemas.microsoft.com/office/powerpoint/2010/main" val="1612073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up)">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up)">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up)">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57FA1-E628-4FB5-8A08-0FC4D39B333E}"/>
              </a:ext>
            </a:extLst>
          </p:cNvPr>
          <p:cNvSpPr>
            <a:spLocks noGrp="1"/>
          </p:cNvSpPr>
          <p:nvPr>
            <p:ph type="title"/>
          </p:nvPr>
        </p:nvSpPr>
        <p:spPr/>
        <p:txBody>
          <a:bodyPr>
            <a:normAutofit/>
          </a:bodyPr>
          <a:lstStyle/>
          <a:p>
            <a:r>
              <a:rPr lang="en-US" dirty="0"/>
              <a:t>Solution: Bubble Exchange (BE)</a:t>
            </a:r>
          </a:p>
        </p:txBody>
      </p:sp>
      <p:sp>
        <p:nvSpPr>
          <p:cNvPr id="3" name="Content Placeholder 2">
            <a:extLst>
              <a:ext uri="{FF2B5EF4-FFF2-40B4-BE49-F238E27FC236}">
                <a16:creationId xmlns:a16="http://schemas.microsoft.com/office/drawing/2014/main" id="{90E92A07-CF5C-42C8-A6AD-74BB889C3AE9}"/>
              </a:ext>
            </a:extLst>
          </p:cNvPr>
          <p:cNvSpPr>
            <a:spLocks noGrp="1"/>
          </p:cNvSpPr>
          <p:nvPr>
            <p:ph idx="1"/>
          </p:nvPr>
        </p:nvSpPr>
        <p:spPr>
          <a:xfrm>
            <a:off x="677333" y="3976913"/>
            <a:ext cx="9148837" cy="2424665"/>
          </a:xfrm>
        </p:spPr>
        <p:txBody>
          <a:bodyPr>
            <a:normAutofit/>
          </a:bodyPr>
          <a:lstStyle/>
          <a:p>
            <a:r>
              <a:rPr lang="en-US" dirty="0"/>
              <a:t>Periodically exchange bubble with packets among </a:t>
            </a:r>
            <a:r>
              <a:rPr lang="en-US" i="1" dirty="0">
                <a:solidFill>
                  <a:srgbClr val="C00000"/>
                </a:solidFill>
              </a:rPr>
              <a:t>neighboring</a:t>
            </a:r>
            <a:r>
              <a:rPr lang="en-US" dirty="0">
                <a:solidFill>
                  <a:srgbClr val="C00000"/>
                </a:solidFill>
              </a:rPr>
              <a:t> </a:t>
            </a:r>
            <a:r>
              <a:rPr lang="en-US" dirty="0"/>
              <a:t>routers</a:t>
            </a:r>
          </a:p>
          <a:p>
            <a:pPr lvl="1"/>
            <a:r>
              <a:rPr lang="en-US" dirty="0"/>
              <a:t>Triggered when an </a:t>
            </a:r>
            <a:r>
              <a:rPr lang="en-US" i="1" dirty="0"/>
              <a:t>occupancy-threshold </a:t>
            </a:r>
            <a:r>
              <a:rPr lang="en-US" dirty="0"/>
              <a:t>is reached</a:t>
            </a:r>
          </a:p>
          <a:p>
            <a:pPr lvl="1"/>
            <a:r>
              <a:rPr lang="en-US" dirty="0"/>
              <a:t>More details in the paper</a:t>
            </a:r>
          </a:p>
        </p:txBody>
      </p:sp>
      <p:sp>
        <p:nvSpPr>
          <p:cNvPr id="5" name="Footer Placeholder 4">
            <a:extLst>
              <a:ext uri="{FF2B5EF4-FFF2-40B4-BE49-F238E27FC236}">
                <a16:creationId xmlns:a16="http://schemas.microsoft.com/office/drawing/2014/main" id="{35C1E950-A981-46E7-9F96-986F05AF5CF7}"/>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9" name="Slide Number Placeholder 8">
            <a:extLst>
              <a:ext uri="{FF2B5EF4-FFF2-40B4-BE49-F238E27FC236}">
                <a16:creationId xmlns:a16="http://schemas.microsoft.com/office/drawing/2014/main" id="{23D5F4A4-6357-4D9F-878B-94944AE286CF}"/>
              </a:ext>
            </a:extLst>
          </p:cNvPr>
          <p:cNvSpPr>
            <a:spLocks noGrp="1"/>
          </p:cNvSpPr>
          <p:nvPr>
            <p:ph type="sldNum" sz="quarter" idx="12"/>
          </p:nvPr>
        </p:nvSpPr>
        <p:spPr/>
        <p:txBody>
          <a:bodyPr/>
          <a:lstStyle/>
          <a:p>
            <a:fld id="{0D1D0697-F66A-EE4C-B4D3-9802540BCCA0}" type="slidenum">
              <a:rPr lang="en-US" smtClean="0"/>
              <a:t>20</a:t>
            </a:fld>
            <a:endParaRPr lang="en-US"/>
          </a:p>
        </p:txBody>
      </p:sp>
      <p:pic>
        <p:nvPicPr>
          <p:cNvPr id="7" name="Picture 6">
            <a:extLst>
              <a:ext uri="{FF2B5EF4-FFF2-40B4-BE49-F238E27FC236}">
                <a16:creationId xmlns:a16="http://schemas.microsoft.com/office/drawing/2014/main" id="{BA733856-461C-1F4E-A0F3-E8A83BA3C0FB}"/>
              </a:ext>
            </a:extLst>
          </p:cNvPr>
          <p:cNvPicPr>
            <a:picLocks noChangeAspect="1"/>
          </p:cNvPicPr>
          <p:nvPr/>
        </p:nvPicPr>
        <p:blipFill>
          <a:blip r:embed="rId3"/>
          <a:stretch>
            <a:fillRect/>
          </a:stretch>
        </p:blipFill>
        <p:spPr>
          <a:xfrm>
            <a:off x="537273" y="1699414"/>
            <a:ext cx="9152873" cy="2175683"/>
          </a:xfrm>
          <a:prstGeom prst="rect">
            <a:avLst/>
          </a:prstGeom>
        </p:spPr>
      </p:pic>
      <p:pic>
        <p:nvPicPr>
          <p:cNvPr id="8" name="Picture 7">
            <a:extLst>
              <a:ext uri="{FF2B5EF4-FFF2-40B4-BE49-F238E27FC236}">
                <a16:creationId xmlns:a16="http://schemas.microsoft.com/office/drawing/2014/main" id="{76DB3C3F-B1C4-8A47-A577-FB36EF5EE9C6}"/>
              </a:ext>
            </a:extLst>
          </p:cNvPr>
          <p:cNvPicPr>
            <a:picLocks noChangeAspect="1"/>
          </p:cNvPicPr>
          <p:nvPr/>
        </p:nvPicPr>
        <p:blipFill>
          <a:blip r:embed="rId4"/>
          <a:stretch>
            <a:fillRect/>
          </a:stretch>
        </p:blipFill>
        <p:spPr>
          <a:xfrm>
            <a:off x="537272" y="1104729"/>
            <a:ext cx="9152873" cy="756436"/>
          </a:xfrm>
          <a:prstGeom prst="rect">
            <a:avLst/>
          </a:prstGeom>
        </p:spPr>
      </p:pic>
    </p:spTree>
    <p:extLst>
      <p:ext uri="{BB962C8B-B14F-4D97-AF65-F5344CB8AC3E}">
        <p14:creationId xmlns:p14="http://schemas.microsoft.com/office/powerpoint/2010/main" val="1935448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A51B-5D02-4F09-9022-FC934DEE5E5B}"/>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6E56EF8C-491A-4771-9FFC-1EB84925B393}"/>
              </a:ext>
            </a:extLst>
          </p:cNvPr>
          <p:cNvSpPr>
            <a:spLocks noGrp="1"/>
          </p:cNvSpPr>
          <p:nvPr>
            <p:ph idx="1"/>
          </p:nvPr>
        </p:nvSpPr>
        <p:spPr/>
        <p:txBody>
          <a:bodyPr>
            <a:normAutofit lnSpcReduction="10000"/>
          </a:bodyPr>
          <a:lstStyle/>
          <a:p>
            <a:r>
              <a:rPr lang="en-US" dirty="0">
                <a:solidFill>
                  <a:schemeClr val="tx1"/>
                </a:solidFill>
              </a:rPr>
              <a:t>Background: Deadlocks</a:t>
            </a:r>
          </a:p>
          <a:p>
            <a:r>
              <a:rPr lang="en-US" dirty="0">
                <a:solidFill>
                  <a:schemeClr val="tx1"/>
                </a:solidFill>
              </a:rPr>
              <a:t>Current Solutions</a:t>
            </a:r>
          </a:p>
          <a:p>
            <a:r>
              <a:rPr lang="en-US" dirty="0">
                <a:solidFill>
                  <a:schemeClr val="tx1"/>
                </a:solidFill>
              </a:rPr>
              <a:t>Brownian Bubble Router</a:t>
            </a:r>
          </a:p>
          <a:p>
            <a:pPr lvl="1"/>
            <a:r>
              <a:rPr lang="en-US" dirty="0">
                <a:solidFill>
                  <a:schemeClr val="tx1"/>
                </a:solidFill>
              </a:rPr>
              <a:t>Concept</a:t>
            </a:r>
          </a:p>
          <a:p>
            <a:pPr lvl="1"/>
            <a:r>
              <a:rPr lang="en-US" dirty="0">
                <a:solidFill>
                  <a:schemeClr val="tx1"/>
                </a:solidFill>
              </a:rPr>
              <a:t>Deep Dive</a:t>
            </a:r>
          </a:p>
          <a:p>
            <a:r>
              <a:rPr lang="en-US" b="1" dirty="0">
                <a:solidFill>
                  <a:srgbClr val="C00000"/>
                </a:solidFill>
              </a:rPr>
              <a:t>Evaluations</a:t>
            </a:r>
          </a:p>
          <a:p>
            <a:pPr lvl="1"/>
            <a:r>
              <a:rPr lang="en-US" b="1" dirty="0">
                <a:solidFill>
                  <a:srgbClr val="C00000"/>
                </a:solidFill>
              </a:rPr>
              <a:t>Methodology</a:t>
            </a:r>
          </a:p>
          <a:p>
            <a:pPr lvl="1"/>
            <a:r>
              <a:rPr lang="en-US" dirty="0">
                <a:solidFill>
                  <a:schemeClr val="bg1">
                    <a:lumMod val="65000"/>
                  </a:schemeClr>
                </a:solidFill>
              </a:rPr>
              <a:t>Results</a:t>
            </a:r>
          </a:p>
          <a:p>
            <a:r>
              <a:rPr lang="en-US" dirty="0">
                <a:solidFill>
                  <a:schemeClr val="bg1">
                    <a:lumMod val="65000"/>
                  </a:schemeClr>
                </a:solidFill>
              </a:rPr>
              <a:t>Conclusion</a:t>
            </a:r>
          </a:p>
        </p:txBody>
      </p:sp>
      <p:sp>
        <p:nvSpPr>
          <p:cNvPr id="5" name="Footer Placeholder 4">
            <a:extLst>
              <a:ext uri="{FF2B5EF4-FFF2-40B4-BE49-F238E27FC236}">
                <a16:creationId xmlns:a16="http://schemas.microsoft.com/office/drawing/2014/main" id="{2E2EF12F-9B2A-41BC-B312-C00C9F6869DA}"/>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7" name="Slide Number Placeholder 6">
            <a:extLst>
              <a:ext uri="{FF2B5EF4-FFF2-40B4-BE49-F238E27FC236}">
                <a16:creationId xmlns:a16="http://schemas.microsoft.com/office/drawing/2014/main" id="{E97DC578-4547-4010-96EE-2A800A43DB67}"/>
              </a:ext>
            </a:extLst>
          </p:cNvPr>
          <p:cNvSpPr>
            <a:spLocks noGrp="1"/>
          </p:cNvSpPr>
          <p:nvPr>
            <p:ph type="sldNum" sz="quarter" idx="12"/>
          </p:nvPr>
        </p:nvSpPr>
        <p:spPr/>
        <p:txBody>
          <a:bodyPr/>
          <a:lstStyle/>
          <a:p>
            <a:fld id="{0D1D0697-F66A-EE4C-B4D3-9802540BCCA0}" type="slidenum">
              <a:rPr lang="en-US" smtClean="0"/>
              <a:t>21</a:t>
            </a:fld>
            <a:endParaRPr lang="en-US"/>
          </a:p>
        </p:txBody>
      </p:sp>
    </p:spTree>
    <p:extLst>
      <p:ext uri="{BB962C8B-B14F-4D97-AF65-F5344CB8AC3E}">
        <p14:creationId xmlns:p14="http://schemas.microsoft.com/office/powerpoint/2010/main" val="1527625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027FB-4DB2-404C-8E67-BF14E0D459D2}"/>
              </a:ext>
            </a:extLst>
          </p:cNvPr>
          <p:cNvSpPr>
            <a:spLocks noGrp="1"/>
          </p:cNvSpPr>
          <p:nvPr>
            <p:ph type="title"/>
          </p:nvPr>
        </p:nvSpPr>
        <p:spPr/>
        <p:txBody>
          <a:bodyPr/>
          <a:lstStyle/>
          <a:p>
            <a:r>
              <a:rPr lang="en-US" dirty="0"/>
              <a:t>Evaluations</a:t>
            </a:r>
          </a:p>
        </p:txBody>
      </p:sp>
      <p:sp>
        <p:nvSpPr>
          <p:cNvPr id="3" name="Content Placeholder 2">
            <a:extLst>
              <a:ext uri="{FF2B5EF4-FFF2-40B4-BE49-F238E27FC236}">
                <a16:creationId xmlns:a16="http://schemas.microsoft.com/office/drawing/2014/main" id="{AEDABCBD-8557-489C-91B9-0DCDFD91E15A}"/>
              </a:ext>
            </a:extLst>
          </p:cNvPr>
          <p:cNvSpPr>
            <a:spLocks noGrp="1"/>
          </p:cNvSpPr>
          <p:nvPr>
            <p:ph idx="1"/>
          </p:nvPr>
        </p:nvSpPr>
        <p:spPr>
          <a:xfrm>
            <a:off x="434562" y="3923155"/>
            <a:ext cx="9141561" cy="2774850"/>
          </a:xfrm>
        </p:spPr>
        <p:txBody>
          <a:bodyPr>
            <a:noAutofit/>
          </a:bodyPr>
          <a:lstStyle/>
          <a:p>
            <a:r>
              <a:rPr lang="en-US" sz="3000" dirty="0"/>
              <a:t>Used gem5 and Garnet2.0 for network simulation</a:t>
            </a:r>
          </a:p>
          <a:p>
            <a:r>
              <a:rPr lang="en-US" sz="3000" dirty="0"/>
              <a:t>BBR uses fully adaptive random routing and hence enjoys full path diversity</a:t>
            </a:r>
          </a:p>
          <a:p>
            <a:r>
              <a:rPr lang="en-US" sz="3000" dirty="0"/>
              <a:t>BBR evaluated on regular and irregular topologies</a:t>
            </a:r>
          </a:p>
        </p:txBody>
      </p:sp>
      <p:sp>
        <p:nvSpPr>
          <p:cNvPr id="5" name="Footer Placeholder 4">
            <a:extLst>
              <a:ext uri="{FF2B5EF4-FFF2-40B4-BE49-F238E27FC236}">
                <a16:creationId xmlns:a16="http://schemas.microsoft.com/office/drawing/2014/main" id="{81D836EF-6650-455F-9FE2-BED4B2C60E9E}"/>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pic>
        <p:nvPicPr>
          <p:cNvPr id="7" name="Picture 6">
            <a:extLst>
              <a:ext uri="{FF2B5EF4-FFF2-40B4-BE49-F238E27FC236}">
                <a16:creationId xmlns:a16="http://schemas.microsoft.com/office/drawing/2014/main" id="{ECC67AFA-96B8-134D-AEA2-3F3678692522}"/>
              </a:ext>
            </a:extLst>
          </p:cNvPr>
          <p:cNvPicPr>
            <a:picLocks noChangeAspect="1"/>
          </p:cNvPicPr>
          <p:nvPr/>
        </p:nvPicPr>
        <p:blipFill>
          <a:blip r:embed="rId3"/>
          <a:stretch>
            <a:fillRect/>
          </a:stretch>
        </p:blipFill>
        <p:spPr>
          <a:xfrm>
            <a:off x="1674564" y="1008544"/>
            <a:ext cx="6362745" cy="2905820"/>
          </a:xfrm>
          <a:prstGeom prst="rect">
            <a:avLst/>
          </a:prstGeom>
        </p:spPr>
      </p:pic>
      <p:sp>
        <p:nvSpPr>
          <p:cNvPr id="8" name="Slide Number Placeholder 7">
            <a:extLst>
              <a:ext uri="{FF2B5EF4-FFF2-40B4-BE49-F238E27FC236}">
                <a16:creationId xmlns:a16="http://schemas.microsoft.com/office/drawing/2014/main" id="{988C6753-F20A-449E-A24E-ABD7E4D7FAA3}"/>
              </a:ext>
            </a:extLst>
          </p:cNvPr>
          <p:cNvSpPr>
            <a:spLocks noGrp="1"/>
          </p:cNvSpPr>
          <p:nvPr>
            <p:ph type="sldNum" sz="quarter" idx="12"/>
          </p:nvPr>
        </p:nvSpPr>
        <p:spPr/>
        <p:txBody>
          <a:bodyPr/>
          <a:lstStyle/>
          <a:p>
            <a:fld id="{0D1D0697-F66A-EE4C-B4D3-9802540BCCA0}" type="slidenum">
              <a:rPr lang="en-US" smtClean="0"/>
              <a:t>22</a:t>
            </a:fld>
            <a:endParaRPr lang="en-US"/>
          </a:p>
        </p:txBody>
      </p:sp>
    </p:spTree>
    <p:extLst>
      <p:ext uri="{BB962C8B-B14F-4D97-AF65-F5344CB8AC3E}">
        <p14:creationId xmlns:p14="http://schemas.microsoft.com/office/powerpoint/2010/main" val="548355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A51B-5D02-4F09-9022-FC934DEE5E5B}"/>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6E56EF8C-491A-4771-9FFC-1EB84925B393}"/>
              </a:ext>
            </a:extLst>
          </p:cNvPr>
          <p:cNvSpPr>
            <a:spLocks noGrp="1"/>
          </p:cNvSpPr>
          <p:nvPr>
            <p:ph idx="1"/>
          </p:nvPr>
        </p:nvSpPr>
        <p:spPr/>
        <p:txBody>
          <a:bodyPr>
            <a:normAutofit lnSpcReduction="10000"/>
          </a:bodyPr>
          <a:lstStyle/>
          <a:p>
            <a:r>
              <a:rPr lang="en-US" dirty="0">
                <a:solidFill>
                  <a:schemeClr val="tx1"/>
                </a:solidFill>
              </a:rPr>
              <a:t>Background: Deadlocks</a:t>
            </a:r>
          </a:p>
          <a:p>
            <a:r>
              <a:rPr lang="en-US" dirty="0">
                <a:solidFill>
                  <a:schemeClr val="tx1"/>
                </a:solidFill>
              </a:rPr>
              <a:t>Current Solutions</a:t>
            </a:r>
          </a:p>
          <a:p>
            <a:r>
              <a:rPr lang="en-US" dirty="0">
                <a:solidFill>
                  <a:schemeClr val="tx1"/>
                </a:solidFill>
              </a:rPr>
              <a:t>Brownian Bubble Router</a:t>
            </a:r>
          </a:p>
          <a:p>
            <a:pPr lvl="1"/>
            <a:r>
              <a:rPr lang="en-US" dirty="0">
                <a:solidFill>
                  <a:schemeClr val="tx1"/>
                </a:solidFill>
              </a:rPr>
              <a:t>Concept</a:t>
            </a:r>
          </a:p>
          <a:p>
            <a:pPr lvl="1"/>
            <a:r>
              <a:rPr lang="en-US" dirty="0">
                <a:solidFill>
                  <a:schemeClr val="tx1"/>
                </a:solidFill>
              </a:rPr>
              <a:t>Deep Dive</a:t>
            </a:r>
          </a:p>
          <a:p>
            <a:r>
              <a:rPr lang="en-US" b="1" dirty="0">
                <a:solidFill>
                  <a:srgbClr val="C00000"/>
                </a:solidFill>
              </a:rPr>
              <a:t>Evaluations</a:t>
            </a:r>
          </a:p>
          <a:p>
            <a:pPr lvl="1"/>
            <a:r>
              <a:rPr lang="en-US" dirty="0">
                <a:solidFill>
                  <a:schemeClr val="tx1"/>
                </a:solidFill>
              </a:rPr>
              <a:t>Methodology</a:t>
            </a:r>
          </a:p>
          <a:p>
            <a:pPr lvl="1"/>
            <a:r>
              <a:rPr lang="en-US" b="1" dirty="0">
                <a:solidFill>
                  <a:srgbClr val="C00000"/>
                </a:solidFill>
              </a:rPr>
              <a:t>Results</a:t>
            </a:r>
          </a:p>
          <a:p>
            <a:r>
              <a:rPr lang="en-US" dirty="0">
                <a:solidFill>
                  <a:schemeClr val="bg1">
                    <a:lumMod val="65000"/>
                  </a:schemeClr>
                </a:solidFill>
              </a:rPr>
              <a:t>Conclusion</a:t>
            </a:r>
          </a:p>
        </p:txBody>
      </p:sp>
      <p:sp>
        <p:nvSpPr>
          <p:cNvPr id="5" name="Footer Placeholder 4">
            <a:extLst>
              <a:ext uri="{FF2B5EF4-FFF2-40B4-BE49-F238E27FC236}">
                <a16:creationId xmlns:a16="http://schemas.microsoft.com/office/drawing/2014/main" id="{2E2EF12F-9B2A-41BC-B312-C00C9F6869DA}"/>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7" name="Slide Number Placeholder 6">
            <a:extLst>
              <a:ext uri="{FF2B5EF4-FFF2-40B4-BE49-F238E27FC236}">
                <a16:creationId xmlns:a16="http://schemas.microsoft.com/office/drawing/2014/main" id="{E97DC578-4547-4010-96EE-2A800A43DB67}"/>
              </a:ext>
            </a:extLst>
          </p:cNvPr>
          <p:cNvSpPr>
            <a:spLocks noGrp="1"/>
          </p:cNvSpPr>
          <p:nvPr>
            <p:ph type="sldNum" sz="quarter" idx="12"/>
          </p:nvPr>
        </p:nvSpPr>
        <p:spPr/>
        <p:txBody>
          <a:bodyPr/>
          <a:lstStyle/>
          <a:p>
            <a:fld id="{0D1D0697-F66A-EE4C-B4D3-9802540BCCA0}" type="slidenum">
              <a:rPr lang="en-US" smtClean="0"/>
              <a:t>23</a:t>
            </a:fld>
            <a:endParaRPr lang="en-US"/>
          </a:p>
        </p:txBody>
      </p:sp>
    </p:spTree>
    <p:extLst>
      <p:ext uri="{BB962C8B-B14F-4D97-AF65-F5344CB8AC3E}">
        <p14:creationId xmlns:p14="http://schemas.microsoft.com/office/powerpoint/2010/main" val="31887222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FF156-44B5-0047-8944-203CB00F8FD9}"/>
              </a:ext>
            </a:extLst>
          </p:cNvPr>
          <p:cNvSpPr>
            <a:spLocks noGrp="1"/>
          </p:cNvSpPr>
          <p:nvPr>
            <p:ph type="title"/>
          </p:nvPr>
        </p:nvSpPr>
        <p:spPr/>
        <p:txBody>
          <a:bodyPr/>
          <a:lstStyle/>
          <a:p>
            <a:r>
              <a:rPr lang="en-US" dirty="0"/>
              <a:t>Results: Correctness</a:t>
            </a:r>
          </a:p>
        </p:txBody>
      </p:sp>
      <p:sp>
        <p:nvSpPr>
          <p:cNvPr id="3" name="Content Placeholder 2">
            <a:extLst>
              <a:ext uri="{FF2B5EF4-FFF2-40B4-BE49-F238E27FC236}">
                <a16:creationId xmlns:a16="http://schemas.microsoft.com/office/drawing/2014/main" id="{1307761E-1134-9348-A2F4-E06F70CA147B}"/>
              </a:ext>
            </a:extLst>
          </p:cNvPr>
          <p:cNvSpPr>
            <a:spLocks noGrp="1"/>
          </p:cNvSpPr>
          <p:nvPr>
            <p:ph idx="1"/>
          </p:nvPr>
        </p:nvSpPr>
        <p:spPr>
          <a:xfrm>
            <a:off x="348343" y="3518115"/>
            <a:ext cx="10334171" cy="3069443"/>
          </a:xfrm>
        </p:spPr>
        <p:txBody>
          <a:bodyPr>
            <a:normAutofit fontScale="70000" lnSpcReduction="20000"/>
          </a:bodyPr>
          <a:lstStyle/>
          <a:p>
            <a:r>
              <a:rPr lang="en-US" dirty="0"/>
              <a:t>All traffic patterns use </a:t>
            </a:r>
            <a:r>
              <a:rPr lang="en-US" u="sng" dirty="0"/>
              <a:t>random routing</a:t>
            </a:r>
          </a:p>
          <a:p>
            <a:r>
              <a:rPr lang="en-US" dirty="0"/>
              <a:t>How do you detect a deadlock?</a:t>
            </a:r>
          </a:p>
          <a:p>
            <a:pPr lvl="1"/>
            <a:r>
              <a:rPr lang="en-US" dirty="0"/>
              <a:t>Packets injected = Packets received</a:t>
            </a:r>
          </a:p>
          <a:p>
            <a:pPr lvl="1"/>
            <a:r>
              <a:rPr lang="en-US" dirty="0"/>
              <a:t>Test for correctness</a:t>
            </a:r>
          </a:p>
          <a:p>
            <a:r>
              <a:rPr lang="en-US" dirty="0"/>
              <a:t>Network deadlocks early (at low injection rate) when fewer VCs are available </a:t>
            </a:r>
          </a:p>
          <a:p>
            <a:r>
              <a:rPr lang="en-US" dirty="0"/>
              <a:t>Bit-Complement traffic pattern deadlocks earliest</a:t>
            </a:r>
          </a:p>
          <a:p>
            <a:pPr lvl="1"/>
            <a:r>
              <a:rPr lang="en-US" dirty="0"/>
              <a:t>has highest cross network traffic</a:t>
            </a:r>
          </a:p>
        </p:txBody>
      </p:sp>
      <p:sp>
        <p:nvSpPr>
          <p:cNvPr id="5" name="Footer Placeholder 4">
            <a:extLst>
              <a:ext uri="{FF2B5EF4-FFF2-40B4-BE49-F238E27FC236}">
                <a16:creationId xmlns:a16="http://schemas.microsoft.com/office/drawing/2014/main" id="{A1DA5423-A0FB-DE49-9AFD-CFC408139446}"/>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8" name="Slide Number Placeholder 7">
            <a:extLst>
              <a:ext uri="{FF2B5EF4-FFF2-40B4-BE49-F238E27FC236}">
                <a16:creationId xmlns:a16="http://schemas.microsoft.com/office/drawing/2014/main" id="{ED0D3D56-E3DD-42F9-835E-4D0841D60E42}"/>
              </a:ext>
            </a:extLst>
          </p:cNvPr>
          <p:cNvSpPr>
            <a:spLocks noGrp="1"/>
          </p:cNvSpPr>
          <p:nvPr>
            <p:ph type="sldNum" sz="quarter" idx="12"/>
          </p:nvPr>
        </p:nvSpPr>
        <p:spPr/>
        <p:txBody>
          <a:bodyPr/>
          <a:lstStyle/>
          <a:p>
            <a:fld id="{0D1D0697-F66A-EE4C-B4D3-9802540BCCA0}" type="slidenum">
              <a:rPr lang="en-US" smtClean="0"/>
              <a:t>24</a:t>
            </a:fld>
            <a:endParaRPr lang="en-US"/>
          </a:p>
        </p:txBody>
      </p:sp>
      <p:pic>
        <p:nvPicPr>
          <p:cNvPr id="4" name="Picture 3">
            <a:extLst>
              <a:ext uri="{FF2B5EF4-FFF2-40B4-BE49-F238E27FC236}">
                <a16:creationId xmlns:a16="http://schemas.microsoft.com/office/drawing/2014/main" id="{60435470-B1E0-C84E-B604-FA9672FE605A}"/>
              </a:ext>
            </a:extLst>
          </p:cNvPr>
          <p:cNvPicPr>
            <a:picLocks noChangeAspect="1"/>
          </p:cNvPicPr>
          <p:nvPr/>
        </p:nvPicPr>
        <p:blipFill>
          <a:blip r:embed="rId3"/>
          <a:stretch>
            <a:fillRect/>
          </a:stretch>
        </p:blipFill>
        <p:spPr>
          <a:xfrm>
            <a:off x="1192975" y="1078554"/>
            <a:ext cx="7060864" cy="249533"/>
          </a:xfrm>
          <a:prstGeom prst="rect">
            <a:avLst/>
          </a:prstGeom>
        </p:spPr>
      </p:pic>
      <p:pic>
        <p:nvPicPr>
          <p:cNvPr id="6" name="Picture 5">
            <a:extLst>
              <a:ext uri="{FF2B5EF4-FFF2-40B4-BE49-F238E27FC236}">
                <a16:creationId xmlns:a16="http://schemas.microsoft.com/office/drawing/2014/main" id="{96A24C37-5D71-0E4F-900D-98EA495AD30A}"/>
              </a:ext>
            </a:extLst>
          </p:cNvPr>
          <p:cNvPicPr>
            <a:picLocks noChangeAspect="1"/>
          </p:cNvPicPr>
          <p:nvPr/>
        </p:nvPicPr>
        <p:blipFill>
          <a:blip r:embed="rId4"/>
          <a:stretch>
            <a:fillRect/>
          </a:stretch>
        </p:blipFill>
        <p:spPr>
          <a:xfrm>
            <a:off x="4300497" y="1381642"/>
            <a:ext cx="3418354" cy="2190028"/>
          </a:xfrm>
          <a:prstGeom prst="rect">
            <a:avLst/>
          </a:prstGeom>
        </p:spPr>
      </p:pic>
      <p:pic>
        <p:nvPicPr>
          <p:cNvPr id="9" name="Picture 8">
            <a:extLst>
              <a:ext uri="{FF2B5EF4-FFF2-40B4-BE49-F238E27FC236}">
                <a16:creationId xmlns:a16="http://schemas.microsoft.com/office/drawing/2014/main" id="{3979DC03-1F34-734B-B460-DAAE3A94E1F4}"/>
              </a:ext>
            </a:extLst>
          </p:cNvPr>
          <p:cNvPicPr>
            <a:picLocks noChangeAspect="1"/>
          </p:cNvPicPr>
          <p:nvPr/>
        </p:nvPicPr>
        <p:blipFill>
          <a:blip r:embed="rId5"/>
          <a:stretch>
            <a:fillRect/>
          </a:stretch>
        </p:blipFill>
        <p:spPr>
          <a:xfrm>
            <a:off x="882143" y="1367128"/>
            <a:ext cx="3418354" cy="2140241"/>
          </a:xfrm>
          <a:prstGeom prst="rect">
            <a:avLst/>
          </a:prstGeom>
        </p:spPr>
      </p:pic>
    </p:spTree>
    <p:extLst>
      <p:ext uri="{BB962C8B-B14F-4D97-AF65-F5344CB8AC3E}">
        <p14:creationId xmlns:p14="http://schemas.microsoft.com/office/powerpoint/2010/main" val="1779356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fade">
                                      <p:cBhvr>
                                        <p:cTn id="33" dur="500"/>
                                        <p:tgtEl>
                                          <p:spTgt spid="6"/>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Effect transition="in" filter="fade">
                                      <p:cBhvr>
                                        <p:cTn id="38" dur="500"/>
                                        <p:tgtEl>
                                          <p:spTgt spid="3">
                                            <p:txEl>
                                              <p:pRg st="4" end="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500"/>
                                        <p:tgtEl>
                                          <p:spTgt spid="3">
                                            <p:txEl>
                                              <p:pRg st="5" end="5"/>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fade">
                                      <p:cBhvr>
                                        <p:cTn id="4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009D5-A5D1-C246-B794-E59359B7CBED}"/>
              </a:ext>
            </a:extLst>
          </p:cNvPr>
          <p:cNvSpPr>
            <a:spLocks noGrp="1"/>
          </p:cNvSpPr>
          <p:nvPr>
            <p:ph type="title"/>
          </p:nvPr>
        </p:nvSpPr>
        <p:spPr/>
        <p:txBody>
          <a:bodyPr/>
          <a:lstStyle/>
          <a:p>
            <a:r>
              <a:rPr lang="en-US" dirty="0"/>
              <a:t>Result: Performance</a:t>
            </a:r>
          </a:p>
        </p:txBody>
      </p:sp>
      <p:sp>
        <p:nvSpPr>
          <p:cNvPr id="3" name="Content Placeholder 2">
            <a:extLst>
              <a:ext uri="{FF2B5EF4-FFF2-40B4-BE49-F238E27FC236}">
                <a16:creationId xmlns:a16="http://schemas.microsoft.com/office/drawing/2014/main" id="{E090C8F9-06EF-F749-AD59-CBF04A7040C8}"/>
              </a:ext>
            </a:extLst>
          </p:cNvPr>
          <p:cNvSpPr>
            <a:spLocks noGrp="1"/>
          </p:cNvSpPr>
          <p:nvPr>
            <p:ph idx="1"/>
          </p:nvPr>
        </p:nvSpPr>
        <p:spPr>
          <a:xfrm>
            <a:off x="569502" y="3329841"/>
            <a:ext cx="8734175" cy="2542803"/>
          </a:xfrm>
        </p:spPr>
        <p:txBody>
          <a:bodyPr>
            <a:normAutofit fontScale="77500" lnSpcReduction="20000"/>
          </a:bodyPr>
          <a:lstStyle/>
          <a:p>
            <a:r>
              <a:rPr lang="en-US" dirty="0"/>
              <a:t>Compared against state of art deadlock recovery and deadlock avoidance routing algorithm on 8x8 Mesh</a:t>
            </a:r>
          </a:p>
          <a:p>
            <a:r>
              <a:rPr lang="en-US" dirty="0"/>
              <a:t>BBR-‘k’ refers the the frequency of Brownian Bubble movement</a:t>
            </a:r>
          </a:p>
          <a:p>
            <a:r>
              <a:rPr lang="en-US" dirty="0"/>
              <a:t>40% improvement over deadlock avoidance and 2x improvement over deadlock recovery routing algorithm </a:t>
            </a:r>
          </a:p>
        </p:txBody>
      </p:sp>
      <p:sp>
        <p:nvSpPr>
          <p:cNvPr id="5" name="Footer Placeholder 4">
            <a:extLst>
              <a:ext uri="{FF2B5EF4-FFF2-40B4-BE49-F238E27FC236}">
                <a16:creationId xmlns:a16="http://schemas.microsoft.com/office/drawing/2014/main" id="{4D50F252-275C-E24B-B86A-FA7C6B48080F}"/>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pic>
        <p:nvPicPr>
          <p:cNvPr id="7" name="Picture 6">
            <a:extLst>
              <a:ext uri="{FF2B5EF4-FFF2-40B4-BE49-F238E27FC236}">
                <a16:creationId xmlns:a16="http://schemas.microsoft.com/office/drawing/2014/main" id="{13A7F17A-DECA-C84F-AD46-F505E6F16C8D}"/>
              </a:ext>
            </a:extLst>
          </p:cNvPr>
          <p:cNvPicPr>
            <a:picLocks noChangeAspect="1"/>
          </p:cNvPicPr>
          <p:nvPr/>
        </p:nvPicPr>
        <p:blipFill rotWithShape="1">
          <a:blip r:embed="rId3"/>
          <a:srcRect l="11462" t="-304" r="20670" b="89218"/>
          <a:stretch/>
        </p:blipFill>
        <p:spPr>
          <a:xfrm>
            <a:off x="1404220" y="1224463"/>
            <a:ext cx="6585626" cy="282102"/>
          </a:xfrm>
          <a:prstGeom prst="rect">
            <a:avLst/>
          </a:prstGeom>
        </p:spPr>
      </p:pic>
      <p:sp>
        <p:nvSpPr>
          <p:cNvPr id="8" name="Slide Number Placeholder 7">
            <a:extLst>
              <a:ext uri="{FF2B5EF4-FFF2-40B4-BE49-F238E27FC236}">
                <a16:creationId xmlns:a16="http://schemas.microsoft.com/office/drawing/2014/main" id="{BF0C48AC-F86F-4B4E-A9E0-387FDBDABA07}"/>
              </a:ext>
            </a:extLst>
          </p:cNvPr>
          <p:cNvSpPr>
            <a:spLocks noGrp="1"/>
          </p:cNvSpPr>
          <p:nvPr>
            <p:ph type="sldNum" sz="quarter" idx="12"/>
          </p:nvPr>
        </p:nvSpPr>
        <p:spPr/>
        <p:txBody>
          <a:bodyPr/>
          <a:lstStyle/>
          <a:p>
            <a:fld id="{0D1D0697-F66A-EE4C-B4D3-9802540BCCA0}" type="slidenum">
              <a:rPr lang="en-US" smtClean="0"/>
              <a:t>25</a:t>
            </a:fld>
            <a:endParaRPr lang="en-US"/>
          </a:p>
        </p:txBody>
      </p:sp>
      <p:pic>
        <p:nvPicPr>
          <p:cNvPr id="4" name="Picture 3">
            <a:extLst>
              <a:ext uri="{FF2B5EF4-FFF2-40B4-BE49-F238E27FC236}">
                <a16:creationId xmlns:a16="http://schemas.microsoft.com/office/drawing/2014/main" id="{20ADAB0A-6D2D-D040-894F-A4F967DE210E}"/>
              </a:ext>
            </a:extLst>
          </p:cNvPr>
          <p:cNvPicPr>
            <a:picLocks noChangeAspect="1"/>
          </p:cNvPicPr>
          <p:nvPr/>
        </p:nvPicPr>
        <p:blipFill>
          <a:blip r:embed="rId4"/>
          <a:stretch>
            <a:fillRect/>
          </a:stretch>
        </p:blipFill>
        <p:spPr>
          <a:xfrm>
            <a:off x="245806" y="1753401"/>
            <a:ext cx="2295198" cy="1329606"/>
          </a:xfrm>
          <a:prstGeom prst="rect">
            <a:avLst/>
          </a:prstGeom>
        </p:spPr>
      </p:pic>
      <p:pic>
        <p:nvPicPr>
          <p:cNvPr id="6" name="Picture 5">
            <a:extLst>
              <a:ext uri="{FF2B5EF4-FFF2-40B4-BE49-F238E27FC236}">
                <a16:creationId xmlns:a16="http://schemas.microsoft.com/office/drawing/2014/main" id="{F87F83B0-6C9B-E444-B814-62BC998353B9}"/>
              </a:ext>
            </a:extLst>
          </p:cNvPr>
          <p:cNvPicPr>
            <a:picLocks noChangeAspect="1"/>
          </p:cNvPicPr>
          <p:nvPr/>
        </p:nvPicPr>
        <p:blipFill>
          <a:blip r:embed="rId5"/>
          <a:stretch>
            <a:fillRect/>
          </a:stretch>
        </p:blipFill>
        <p:spPr>
          <a:xfrm>
            <a:off x="4999841" y="1753400"/>
            <a:ext cx="2273567" cy="1329607"/>
          </a:xfrm>
          <a:prstGeom prst="rect">
            <a:avLst/>
          </a:prstGeom>
        </p:spPr>
      </p:pic>
      <p:pic>
        <p:nvPicPr>
          <p:cNvPr id="11" name="Picture 10">
            <a:extLst>
              <a:ext uri="{FF2B5EF4-FFF2-40B4-BE49-F238E27FC236}">
                <a16:creationId xmlns:a16="http://schemas.microsoft.com/office/drawing/2014/main" id="{200DAFED-BAA6-DC45-869E-A505CADAC39B}"/>
              </a:ext>
            </a:extLst>
          </p:cNvPr>
          <p:cNvPicPr>
            <a:picLocks noChangeAspect="1"/>
          </p:cNvPicPr>
          <p:nvPr/>
        </p:nvPicPr>
        <p:blipFill>
          <a:blip r:embed="rId6"/>
          <a:stretch>
            <a:fillRect/>
          </a:stretch>
        </p:blipFill>
        <p:spPr>
          <a:xfrm>
            <a:off x="7273408" y="1753399"/>
            <a:ext cx="2381869" cy="1329608"/>
          </a:xfrm>
          <a:prstGeom prst="rect">
            <a:avLst/>
          </a:prstGeom>
        </p:spPr>
      </p:pic>
      <p:cxnSp>
        <p:nvCxnSpPr>
          <p:cNvPr id="13" name="Straight Arrow Connector 12">
            <a:extLst>
              <a:ext uri="{FF2B5EF4-FFF2-40B4-BE49-F238E27FC236}">
                <a16:creationId xmlns:a16="http://schemas.microsoft.com/office/drawing/2014/main" id="{D76D91FE-EAD6-2740-BE45-F0C21FAFEDC3}"/>
              </a:ext>
            </a:extLst>
          </p:cNvPr>
          <p:cNvCxnSpPr>
            <a:cxnSpLocks/>
          </p:cNvCxnSpPr>
          <p:nvPr/>
        </p:nvCxnSpPr>
        <p:spPr>
          <a:xfrm>
            <a:off x="1951068" y="2212258"/>
            <a:ext cx="462117" cy="0"/>
          </a:xfrm>
          <a:prstGeom prst="straightConnector1">
            <a:avLst/>
          </a:prstGeom>
          <a:ln w="285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F8F9A749-D6D6-0744-BD66-897AA74CEB1E}"/>
              </a:ext>
            </a:extLst>
          </p:cNvPr>
          <p:cNvPicPr>
            <a:picLocks noChangeAspect="1"/>
          </p:cNvPicPr>
          <p:nvPr/>
        </p:nvPicPr>
        <p:blipFill>
          <a:blip r:embed="rId7"/>
          <a:stretch>
            <a:fillRect/>
          </a:stretch>
        </p:blipFill>
        <p:spPr>
          <a:xfrm>
            <a:off x="2541004" y="1753395"/>
            <a:ext cx="2458837" cy="1329611"/>
          </a:xfrm>
          <a:prstGeom prst="rect">
            <a:avLst/>
          </a:prstGeom>
        </p:spPr>
      </p:pic>
      <p:cxnSp>
        <p:nvCxnSpPr>
          <p:cNvPr id="16" name="Straight Arrow Connector 15">
            <a:extLst>
              <a:ext uri="{FF2B5EF4-FFF2-40B4-BE49-F238E27FC236}">
                <a16:creationId xmlns:a16="http://schemas.microsoft.com/office/drawing/2014/main" id="{7024DF35-F0F5-2E47-957C-2F6CE1164AC3}"/>
              </a:ext>
            </a:extLst>
          </p:cNvPr>
          <p:cNvCxnSpPr>
            <a:cxnSpLocks/>
          </p:cNvCxnSpPr>
          <p:nvPr/>
        </p:nvCxnSpPr>
        <p:spPr>
          <a:xfrm>
            <a:off x="4404852" y="2212258"/>
            <a:ext cx="363793" cy="0"/>
          </a:xfrm>
          <a:prstGeom prst="straightConnector1">
            <a:avLst/>
          </a:prstGeom>
          <a:ln w="285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31ACF6EE-C7E0-5646-A2A8-9C5107A7EA11}"/>
              </a:ext>
            </a:extLst>
          </p:cNvPr>
          <p:cNvCxnSpPr>
            <a:cxnSpLocks/>
          </p:cNvCxnSpPr>
          <p:nvPr/>
        </p:nvCxnSpPr>
        <p:spPr>
          <a:xfrm>
            <a:off x="6356556" y="2217174"/>
            <a:ext cx="644012" cy="0"/>
          </a:xfrm>
          <a:prstGeom prst="straightConnector1">
            <a:avLst/>
          </a:prstGeom>
          <a:ln w="285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54CFDAC-8B52-9E4F-8C1B-819F1102D0D9}"/>
              </a:ext>
            </a:extLst>
          </p:cNvPr>
          <p:cNvCxnSpPr>
            <a:cxnSpLocks/>
          </p:cNvCxnSpPr>
          <p:nvPr/>
        </p:nvCxnSpPr>
        <p:spPr>
          <a:xfrm>
            <a:off x="9028375" y="2212258"/>
            <a:ext cx="508915" cy="0"/>
          </a:xfrm>
          <a:prstGeom prst="straightConnector1">
            <a:avLst/>
          </a:prstGeom>
          <a:ln w="28575">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3338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par>
                          <p:cTn id="21" fill="hold">
                            <p:stCondLst>
                              <p:cond delay="1500"/>
                            </p:stCondLst>
                            <p:childTnLst>
                              <p:par>
                                <p:cTn id="22" presetID="10" presetClass="entr" presetSubtype="0" fill="hold"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par>
                                <p:cTn id="30" presetID="10" presetClass="entr" presetSubtype="0" fill="hold"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par>
                                <p:cTn id="33" presetID="10" presetClass="entr" presetSubtype="0" fill="hold" nodeType="with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500"/>
                                        <p:tgtEl>
                                          <p:spTgt spid="20"/>
                                        </p:tgtEl>
                                      </p:cBhvr>
                                    </p:animEffect>
                                  </p:childTnLst>
                                </p:cTn>
                              </p:par>
                              <p:par>
                                <p:cTn id="36" presetID="10" presetClass="entr" presetSubtype="0" fill="hold" nodeType="with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0" end="0"/>
                                            </p:txEl>
                                          </p:spTgt>
                                        </p:tgtEl>
                                        <p:attrNameLst>
                                          <p:attrName>style.visibility</p:attrName>
                                        </p:attrNameLst>
                                      </p:cBhvr>
                                      <p:to>
                                        <p:strVal val="visible"/>
                                      </p:to>
                                    </p:set>
                                    <p:animEffect transition="in" filter="fade">
                                      <p:cBhvr>
                                        <p:cTn id="43" dur="500"/>
                                        <p:tgtEl>
                                          <p:spTgt spid="3">
                                            <p:txEl>
                                              <p:pRg st="0" end="0"/>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1" end="1"/>
                                            </p:txEl>
                                          </p:spTgt>
                                        </p:tgtEl>
                                        <p:attrNameLst>
                                          <p:attrName>style.visibility</p:attrName>
                                        </p:attrNameLst>
                                      </p:cBhvr>
                                      <p:to>
                                        <p:strVal val="visible"/>
                                      </p:to>
                                    </p:set>
                                    <p:animEffect transition="in" filter="fade">
                                      <p:cBhvr>
                                        <p:cTn id="48" dur="500"/>
                                        <p:tgtEl>
                                          <p:spTgt spid="3">
                                            <p:txEl>
                                              <p:pRg st="1" end="1"/>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3">
                                            <p:txEl>
                                              <p:pRg st="2" end="2"/>
                                            </p:txEl>
                                          </p:spTgt>
                                        </p:tgtEl>
                                        <p:attrNameLst>
                                          <p:attrName>style.visibility</p:attrName>
                                        </p:attrNameLst>
                                      </p:cBhvr>
                                      <p:to>
                                        <p:strVal val="visible"/>
                                      </p:to>
                                    </p:set>
                                    <p:animEffect transition="in" filter="fade">
                                      <p:cBhvr>
                                        <p:cTn id="5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D9D58-F7C9-B744-9E1C-5C78AB5B0116}"/>
              </a:ext>
            </a:extLst>
          </p:cNvPr>
          <p:cNvSpPr>
            <a:spLocks noGrp="1"/>
          </p:cNvSpPr>
          <p:nvPr>
            <p:ph type="title"/>
          </p:nvPr>
        </p:nvSpPr>
        <p:spPr>
          <a:xfrm>
            <a:off x="724358" y="204277"/>
            <a:ext cx="8596668" cy="763717"/>
          </a:xfrm>
        </p:spPr>
        <p:txBody>
          <a:bodyPr>
            <a:normAutofit/>
          </a:bodyPr>
          <a:lstStyle/>
          <a:p>
            <a:r>
              <a:rPr lang="en-US" dirty="0"/>
              <a:t>Result: Bubble Movement(BM)</a:t>
            </a:r>
          </a:p>
        </p:txBody>
      </p:sp>
      <p:sp>
        <p:nvSpPr>
          <p:cNvPr id="3" name="Content Placeholder 2">
            <a:extLst>
              <a:ext uri="{FF2B5EF4-FFF2-40B4-BE49-F238E27FC236}">
                <a16:creationId xmlns:a16="http://schemas.microsoft.com/office/drawing/2014/main" id="{4EA4D6E8-D5A3-5A47-8E9F-E5D7EF505336}"/>
              </a:ext>
            </a:extLst>
          </p:cNvPr>
          <p:cNvSpPr>
            <a:spLocks noGrp="1"/>
          </p:cNvSpPr>
          <p:nvPr>
            <p:ph idx="1"/>
          </p:nvPr>
        </p:nvSpPr>
        <p:spPr>
          <a:xfrm>
            <a:off x="478550" y="3391299"/>
            <a:ext cx="9412063" cy="3192842"/>
          </a:xfrm>
        </p:spPr>
        <p:txBody>
          <a:bodyPr>
            <a:normAutofit fontScale="70000" lnSpcReduction="20000"/>
          </a:bodyPr>
          <a:lstStyle/>
          <a:p>
            <a:r>
              <a:rPr lang="en-US" dirty="0"/>
              <a:t>At low injection rates there is low probability of deadlocks</a:t>
            </a:r>
          </a:p>
          <a:p>
            <a:r>
              <a:rPr lang="en-US" dirty="0"/>
              <a:t>There is virtually zero Brownian bubble movement at low injection rate</a:t>
            </a:r>
          </a:p>
          <a:p>
            <a:r>
              <a:rPr lang="en-US" dirty="0"/>
              <a:t>This is true even for BBR-1, because Bubble Movement gives preference to empty input VC to reduce buffer read and write</a:t>
            </a:r>
          </a:p>
          <a:p>
            <a:r>
              <a:rPr lang="en-US" dirty="0"/>
              <a:t>Therefore, bubble movement is </a:t>
            </a:r>
            <a:r>
              <a:rPr lang="en-US" i="1" dirty="0"/>
              <a:t>adaptive</a:t>
            </a:r>
            <a:r>
              <a:rPr lang="en-US" dirty="0"/>
              <a:t> in BBR</a:t>
            </a:r>
          </a:p>
          <a:p>
            <a:r>
              <a:rPr lang="en-US" dirty="0"/>
              <a:t>BBR bubble movement adds negligible buffer reads and writes over baseline</a:t>
            </a:r>
          </a:p>
        </p:txBody>
      </p:sp>
      <p:sp>
        <p:nvSpPr>
          <p:cNvPr id="5" name="Footer Placeholder 4">
            <a:extLst>
              <a:ext uri="{FF2B5EF4-FFF2-40B4-BE49-F238E27FC236}">
                <a16:creationId xmlns:a16="http://schemas.microsoft.com/office/drawing/2014/main" id="{26BF3024-85D6-FA46-B681-A5BAF7F8ECF4}"/>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pic>
        <p:nvPicPr>
          <p:cNvPr id="7" name="Picture 6">
            <a:extLst>
              <a:ext uri="{FF2B5EF4-FFF2-40B4-BE49-F238E27FC236}">
                <a16:creationId xmlns:a16="http://schemas.microsoft.com/office/drawing/2014/main" id="{583E407E-309D-BD4A-89B9-4A156637252D}"/>
              </a:ext>
            </a:extLst>
          </p:cNvPr>
          <p:cNvPicPr>
            <a:picLocks noChangeAspect="1"/>
          </p:cNvPicPr>
          <p:nvPr/>
        </p:nvPicPr>
        <p:blipFill>
          <a:blip r:embed="rId3"/>
          <a:stretch>
            <a:fillRect/>
          </a:stretch>
        </p:blipFill>
        <p:spPr>
          <a:xfrm>
            <a:off x="1151469" y="1146992"/>
            <a:ext cx="7250830" cy="2244307"/>
          </a:xfrm>
          <a:prstGeom prst="rect">
            <a:avLst/>
          </a:prstGeom>
        </p:spPr>
      </p:pic>
      <p:sp>
        <p:nvSpPr>
          <p:cNvPr id="8" name="Slide Number Placeholder 7">
            <a:extLst>
              <a:ext uri="{FF2B5EF4-FFF2-40B4-BE49-F238E27FC236}">
                <a16:creationId xmlns:a16="http://schemas.microsoft.com/office/drawing/2014/main" id="{08B12118-3EFF-4619-BC5C-80DC5D27C426}"/>
              </a:ext>
            </a:extLst>
          </p:cNvPr>
          <p:cNvSpPr>
            <a:spLocks noGrp="1"/>
          </p:cNvSpPr>
          <p:nvPr>
            <p:ph type="sldNum" sz="quarter" idx="12"/>
          </p:nvPr>
        </p:nvSpPr>
        <p:spPr/>
        <p:txBody>
          <a:bodyPr/>
          <a:lstStyle/>
          <a:p>
            <a:fld id="{0D1D0697-F66A-EE4C-B4D3-9802540BCCA0}" type="slidenum">
              <a:rPr lang="en-US" smtClean="0"/>
              <a:t>26</a:t>
            </a:fld>
            <a:endParaRPr lang="en-US"/>
          </a:p>
        </p:txBody>
      </p:sp>
    </p:spTree>
    <p:extLst>
      <p:ext uri="{BB962C8B-B14F-4D97-AF65-F5344CB8AC3E}">
        <p14:creationId xmlns:p14="http://schemas.microsoft.com/office/powerpoint/2010/main" val="1704333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FF156-44B5-0047-8944-203CB00F8FD9}"/>
              </a:ext>
            </a:extLst>
          </p:cNvPr>
          <p:cNvSpPr>
            <a:spLocks noGrp="1"/>
          </p:cNvSpPr>
          <p:nvPr>
            <p:ph type="title"/>
          </p:nvPr>
        </p:nvSpPr>
        <p:spPr/>
        <p:txBody>
          <a:bodyPr/>
          <a:lstStyle/>
          <a:p>
            <a:r>
              <a:rPr lang="en-US" dirty="0"/>
              <a:t>Results: Irregular topology</a:t>
            </a:r>
          </a:p>
        </p:txBody>
      </p:sp>
      <p:sp>
        <p:nvSpPr>
          <p:cNvPr id="3" name="Content Placeholder 2">
            <a:extLst>
              <a:ext uri="{FF2B5EF4-FFF2-40B4-BE49-F238E27FC236}">
                <a16:creationId xmlns:a16="http://schemas.microsoft.com/office/drawing/2014/main" id="{1307761E-1134-9348-A2F4-E06F70CA147B}"/>
              </a:ext>
            </a:extLst>
          </p:cNvPr>
          <p:cNvSpPr>
            <a:spLocks noGrp="1"/>
          </p:cNvSpPr>
          <p:nvPr>
            <p:ph idx="1"/>
          </p:nvPr>
        </p:nvSpPr>
        <p:spPr>
          <a:xfrm>
            <a:off x="357844" y="2904946"/>
            <a:ext cx="5904233" cy="3275518"/>
          </a:xfrm>
        </p:spPr>
        <p:txBody>
          <a:bodyPr/>
          <a:lstStyle/>
          <a:p>
            <a:r>
              <a:rPr lang="en-US" dirty="0"/>
              <a:t>Traditional turn restriction will no longer work in irregular topology</a:t>
            </a:r>
          </a:p>
          <a:p>
            <a:r>
              <a:rPr lang="en-US" dirty="0"/>
              <a:t>BBR provides 40% higher throughput over </a:t>
            </a:r>
            <a:r>
              <a:rPr lang="en-US" i="1" dirty="0"/>
              <a:t>spanning tree </a:t>
            </a:r>
            <a:r>
              <a:rPr lang="en-US" dirty="0"/>
              <a:t>routing algorithm</a:t>
            </a:r>
          </a:p>
          <a:p>
            <a:endParaRPr lang="en-US" dirty="0"/>
          </a:p>
        </p:txBody>
      </p:sp>
      <p:sp>
        <p:nvSpPr>
          <p:cNvPr id="5" name="Footer Placeholder 4">
            <a:extLst>
              <a:ext uri="{FF2B5EF4-FFF2-40B4-BE49-F238E27FC236}">
                <a16:creationId xmlns:a16="http://schemas.microsoft.com/office/drawing/2014/main" id="{A1DA5423-A0FB-DE49-9AFD-CFC408139446}"/>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pic>
        <p:nvPicPr>
          <p:cNvPr id="9" name="Picture 8">
            <a:extLst>
              <a:ext uri="{FF2B5EF4-FFF2-40B4-BE49-F238E27FC236}">
                <a16:creationId xmlns:a16="http://schemas.microsoft.com/office/drawing/2014/main" id="{34D46CF6-FD2A-6C43-B834-6612B976D4E0}"/>
              </a:ext>
            </a:extLst>
          </p:cNvPr>
          <p:cNvPicPr>
            <a:picLocks noChangeAspect="1"/>
          </p:cNvPicPr>
          <p:nvPr/>
        </p:nvPicPr>
        <p:blipFill>
          <a:blip r:embed="rId3"/>
          <a:stretch>
            <a:fillRect/>
          </a:stretch>
        </p:blipFill>
        <p:spPr>
          <a:xfrm>
            <a:off x="6262078" y="3582529"/>
            <a:ext cx="2813140" cy="2124208"/>
          </a:xfrm>
          <a:prstGeom prst="rect">
            <a:avLst/>
          </a:prstGeom>
        </p:spPr>
      </p:pic>
      <p:pic>
        <p:nvPicPr>
          <p:cNvPr id="10" name="Picture 9">
            <a:extLst>
              <a:ext uri="{FF2B5EF4-FFF2-40B4-BE49-F238E27FC236}">
                <a16:creationId xmlns:a16="http://schemas.microsoft.com/office/drawing/2014/main" id="{7B0FD1A1-CA3A-0A4A-AF39-8AB7F2CE0E58}"/>
              </a:ext>
            </a:extLst>
          </p:cNvPr>
          <p:cNvPicPr>
            <a:picLocks noChangeAspect="1"/>
          </p:cNvPicPr>
          <p:nvPr/>
        </p:nvPicPr>
        <p:blipFill>
          <a:blip r:embed="rId4"/>
          <a:stretch>
            <a:fillRect/>
          </a:stretch>
        </p:blipFill>
        <p:spPr>
          <a:xfrm>
            <a:off x="268578" y="1012303"/>
            <a:ext cx="9473530" cy="1784868"/>
          </a:xfrm>
          <a:prstGeom prst="rect">
            <a:avLst/>
          </a:prstGeom>
        </p:spPr>
      </p:pic>
      <p:sp>
        <p:nvSpPr>
          <p:cNvPr id="7" name="Slide Number Placeholder 6">
            <a:extLst>
              <a:ext uri="{FF2B5EF4-FFF2-40B4-BE49-F238E27FC236}">
                <a16:creationId xmlns:a16="http://schemas.microsoft.com/office/drawing/2014/main" id="{6DC28126-F5D2-46A5-82D1-BE6892432186}"/>
              </a:ext>
            </a:extLst>
          </p:cNvPr>
          <p:cNvSpPr>
            <a:spLocks noGrp="1"/>
          </p:cNvSpPr>
          <p:nvPr>
            <p:ph type="sldNum" sz="quarter" idx="12"/>
          </p:nvPr>
        </p:nvSpPr>
        <p:spPr/>
        <p:txBody>
          <a:bodyPr/>
          <a:lstStyle/>
          <a:p>
            <a:fld id="{0D1D0697-F66A-EE4C-B4D3-9802540BCCA0}" type="slidenum">
              <a:rPr lang="en-US" smtClean="0"/>
              <a:t>27</a:t>
            </a:fld>
            <a:endParaRPr lang="en-US"/>
          </a:p>
        </p:txBody>
      </p:sp>
    </p:spTree>
    <p:extLst>
      <p:ext uri="{BB962C8B-B14F-4D97-AF65-F5344CB8AC3E}">
        <p14:creationId xmlns:p14="http://schemas.microsoft.com/office/powerpoint/2010/main" val="2931775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fade">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A51B-5D02-4F09-9022-FC934DEE5E5B}"/>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6E56EF8C-491A-4771-9FFC-1EB84925B393}"/>
              </a:ext>
            </a:extLst>
          </p:cNvPr>
          <p:cNvSpPr>
            <a:spLocks noGrp="1"/>
          </p:cNvSpPr>
          <p:nvPr>
            <p:ph idx="1"/>
          </p:nvPr>
        </p:nvSpPr>
        <p:spPr/>
        <p:txBody>
          <a:bodyPr>
            <a:normAutofit lnSpcReduction="10000"/>
          </a:bodyPr>
          <a:lstStyle/>
          <a:p>
            <a:r>
              <a:rPr lang="en-US" dirty="0">
                <a:solidFill>
                  <a:schemeClr val="tx1"/>
                </a:solidFill>
              </a:rPr>
              <a:t>Background: Deadlocks</a:t>
            </a:r>
          </a:p>
          <a:p>
            <a:r>
              <a:rPr lang="en-US" dirty="0">
                <a:solidFill>
                  <a:schemeClr val="tx1"/>
                </a:solidFill>
              </a:rPr>
              <a:t>Current Solutions</a:t>
            </a:r>
          </a:p>
          <a:p>
            <a:r>
              <a:rPr lang="en-US" dirty="0">
                <a:solidFill>
                  <a:schemeClr val="tx1"/>
                </a:solidFill>
              </a:rPr>
              <a:t>Brownian Bubble Router</a:t>
            </a:r>
          </a:p>
          <a:p>
            <a:pPr lvl="1"/>
            <a:r>
              <a:rPr lang="en-US" dirty="0">
                <a:solidFill>
                  <a:schemeClr val="tx1"/>
                </a:solidFill>
              </a:rPr>
              <a:t>Concept</a:t>
            </a:r>
          </a:p>
          <a:p>
            <a:pPr lvl="1"/>
            <a:r>
              <a:rPr lang="en-US" dirty="0">
                <a:solidFill>
                  <a:schemeClr val="tx1"/>
                </a:solidFill>
              </a:rPr>
              <a:t>Deep Dive</a:t>
            </a:r>
          </a:p>
          <a:p>
            <a:r>
              <a:rPr lang="en-US" dirty="0">
                <a:solidFill>
                  <a:schemeClr val="tx1"/>
                </a:solidFill>
              </a:rPr>
              <a:t>Evaluations</a:t>
            </a:r>
          </a:p>
          <a:p>
            <a:pPr lvl="1"/>
            <a:r>
              <a:rPr lang="en-US" dirty="0">
                <a:solidFill>
                  <a:schemeClr val="tx1"/>
                </a:solidFill>
              </a:rPr>
              <a:t>Methodology</a:t>
            </a:r>
          </a:p>
          <a:p>
            <a:pPr lvl="1"/>
            <a:r>
              <a:rPr lang="en-US" dirty="0">
                <a:solidFill>
                  <a:schemeClr val="tx1"/>
                </a:solidFill>
              </a:rPr>
              <a:t>Results</a:t>
            </a:r>
          </a:p>
          <a:p>
            <a:r>
              <a:rPr lang="en-US" b="1" dirty="0">
                <a:solidFill>
                  <a:srgbClr val="C00000"/>
                </a:solidFill>
              </a:rPr>
              <a:t>Conclusion</a:t>
            </a:r>
          </a:p>
        </p:txBody>
      </p:sp>
      <p:sp>
        <p:nvSpPr>
          <p:cNvPr id="5" name="Footer Placeholder 4">
            <a:extLst>
              <a:ext uri="{FF2B5EF4-FFF2-40B4-BE49-F238E27FC236}">
                <a16:creationId xmlns:a16="http://schemas.microsoft.com/office/drawing/2014/main" id="{2E2EF12F-9B2A-41BC-B312-C00C9F6869DA}"/>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7" name="Slide Number Placeholder 6">
            <a:extLst>
              <a:ext uri="{FF2B5EF4-FFF2-40B4-BE49-F238E27FC236}">
                <a16:creationId xmlns:a16="http://schemas.microsoft.com/office/drawing/2014/main" id="{E97DC578-4547-4010-96EE-2A800A43DB67}"/>
              </a:ext>
            </a:extLst>
          </p:cNvPr>
          <p:cNvSpPr>
            <a:spLocks noGrp="1"/>
          </p:cNvSpPr>
          <p:nvPr>
            <p:ph type="sldNum" sz="quarter" idx="12"/>
          </p:nvPr>
        </p:nvSpPr>
        <p:spPr/>
        <p:txBody>
          <a:bodyPr/>
          <a:lstStyle/>
          <a:p>
            <a:fld id="{0D1D0697-F66A-EE4C-B4D3-9802540BCCA0}" type="slidenum">
              <a:rPr lang="en-US" smtClean="0"/>
              <a:t>28</a:t>
            </a:fld>
            <a:endParaRPr lang="en-US"/>
          </a:p>
        </p:txBody>
      </p:sp>
    </p:spTree>
    <p:extLst>
      <p:ext uri="{BB962C8B-B14F-4D97-AF65-F5344CB8AC3E}">
        <p14:creationId xmlns:p14="http://schemas.microsoft.com/office/powerpoint/2010/main" val="37657913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C7342-8FF3-6B46-A14C-418F75CE76BD}"/>
              </a:ext>
            </a:extLst>
          </p:cNvPr>
          <p:cNvSpPr>
            <a:spLocks noGrp="1"/>
          </p:cNvSpPr>
          <p:nvPr>
            <p:ph type="title"/>
          </p:nvPr>
        </p:nvSpPr>
        <p:spPr>
          <a:xfrm>
            <a:off x="757358" y="203985"/>
            <a:ext cx="8110563" cy="543269"/>
          </a:xfrm>
        </p:spPr>
        <p:txBody>
          <a:bodyPr>
            <a:noAutofit/>
          </a:bodyPr>
          <a:lstStyle/>
          <a:p>
            <a:r>
              <a:rPr lang="en-US" dirty="0"/>
              <a:t>Revisiting Qualitative Comparison</a:t>
            </a:r>
          </a:p>
        </p:txBody>
      </p:sp>
      <p:graphicFrame>
        <p:nvGraphicFramePr>
          <p:cNvPr id="6" name="Content Placeholder 5">
            <a:extLst>
              <a:ext uri="{FF2B5EF4-FFF2-40B4-BE49-F238E27FC236}">
                <a16:creationId xmlns:a16="http://schemas.microsoft.com/office/drawing/2014/main" id="{C96691FC-3C18-A749-A278-C5E47DD70970}"/>
              </a:ext>
            </a:extLst>
          </p:cNvPr>
          <p:cNvGraphicFramePr>
            <a:graphicFrameLocks noGrp="1"/>
          </p:cNvGraphicFramePr>
          <p:nvPr>
            <p:ph idx="1"/>
            <p:extLst>
              <p:ext uri="{D42A27DB-BD31-4B8C-83A1-F6EECF244321}">
                <p14:modId xmlns:p14="http://schemas.microsoft.com/office/powerpoint/2010/main" val="3364508545"/>
              </p:ext>
            </p:extLst>
          </p:nvPr>
        </p:nvGraphicFramePr>
        <p:xfrm>
          <a:off x="500460" y="2083253"/>
          <a:ext cx="9009765" cy="2865120"/>
        </p:xfrm>
        <a:graphic>
          <a:graphicData uri="http://schemas.openxmlformats.org/drawingml/2006/table">
            <a:tbl>
              <a:tblPr firstRow="1" bandRow="1">
                <a:tableStyleId>{5C22544A-7EE6-4342-B048-85BDC9FD1C3A}</a:tableStyleId>
              </a:tblPr>
              <a:tblGrid>
                <a:gridCol w="1745838">
                  <a:extLst>
                    <a:ext uri="{9D8B030D-6E8A-4147-A177-3AD203B41FA5}">
                      <a16:colId xmlns:a16="http://schemas.microsoft.com/office/drawing/2014/main" val="1871353799"/>
                    </a:ext>
                  </a:extLst>
                </a:gridCol>
                <a:gridCol w="1257417">
                  <a:extLst>
                    <a:ext uri="{9D8B030D-6E8A-4147-A177-3AD203B41FA5}">
                      <a16:colId xmlns:a16="http://schemas.microsoft.com/office/drawing/2014/main" val="237566872"/>
                    </a:ext>
                  </a:extLst>
                </a:gridCol>
                <a:gridCol w="1501628">
                  <a:extLst>
                    <a:ext uri="{9D8B030D-6E8A-4147-A177-3AD203B41FA5}">
                      <a16:colId xmlns:a16="http://schemas.microsoft.com/office/drawing/2014/main" val="4012784762"/>
                    </a:ext>
                  </a:extLst>
                </a:gridCol>
                <a:gridCol w="1501628">
                  <a:extLst>
                    <a:ext uri="{9D8B030D-6E8A-4147-A177-3AD203B41FA5}">
                      <a16:colId xmlns:a16="http://schemas.microsoft.com/office/drawing/2014/main" val="1299573098"/>
                    </a:ext>
                  </a:extLst>
                </a:gridCol>
                <a:gridCol w="1740607">
                  <a:extLst>
                    <a:ext uri="{9D8B030D-6E8A-4147-A177-3AD203B41FA5}">
                      <a16:colId xmlns:a16="http://schemas.microsoft.com/office/drawing/2014/main" val="389462075"/>
                    </a:ext>
                  </a:extLst>
                </a:gridCol>
                <a:gridCol w="1262647">
                  <a:extLst>
                    <a:ext uri="{9D8B030D-6E8A-4147-A177-3AD203B41FA5}">
                      <a16:colId xmlns:a16="http://schemas.microsoft.com/office/drawing/2014/main" val="1993671207"/>
                    </a:ext>
                  </a:extLst>
                </a:gridCol>
              </a:tblGrid>
              <a:tr h="370840">
                <a:tc>
                  <a:txBody>
                    <a:bodyPr/>
                    <a:lstStyle/>
                    <a:p>
                      <a:r>
                        <a:rPr lang="en-US" dirty="0"/>
                        <a:t>Solution Proposed</a:t>
                      </a:r>
                    </a:p>
                  </a:txBody>
                  <a:tcPr/>
                </a:tc>
                <a:tc>
                  <a:txBody>
                    <a:bodyPr/>
                    <a:lstStyle/>
                    <a:p>
                      <a:r>
                        <a:rPr lang="en-US" dirty="0"/>
                        <a:t>Full Path Diversity</a:t>
                      </a:r>
                    </a:p>
                  </a:txBody>
                  <a:tcPr/>
                </a:tc>
                <a:tc>
                  <a:txBody>
                    <a:bodyPr/>
                    <a:lstStyle/>
                    <a:p>
                      <a:r>
                        <a:rPr lang="en-US" dirty="0"/>
                        <a:t>High Throughput</a:t>
                      </a:r>
                    </a:p>
                  </a:txBody>
                  <a:tcPr/>
                </a:tc>
                <a:tc>
                  <a:txBody>
                    <a:bodyPr/>
                    <a:lstStyle/>
                    <a:p>
                      <a:r>
                        <a:rPr lang="en-US" dirty="0"/>
                        <a:t>No Extra VCs</a:t>
                      </a:r>
                    </a:p>
                  </a:txBody>
                  <a:tcPr/>
                </a:tc>
                <a:tc>
                  <a:txBody>
                    <a:bodyPr/>
                    <a:lstStyle/>
                    <a:p>
                      <a:r>
                        <a:rPr lang="en-US" dirty="0"/>
                        <a:t>No Deadlock Detection</a:t>
                      </a:r>
                    </a:p>
                  </a:txBody>
                  <a:tcPr/>
                </a:tc>
                <a:tc>
                  <a:txBody>
                    <a:bodyPr/>
                    <a:lstStyle/>
                    <a:p>
                      <a:r>
                        <a:rPr lang="en-US" dirty="0"/>
                        <a:t>Topology agnostic</a:t>
                      </a:r>
                    </a:p>
                  </a:txBody>
                  <a:tcPr/>
                </a:tc>
                <a:extLst>
                  <a:ext uri="{0D108BD9-81ED-4DB2-BD59-A6C34878D82A}">
                    <a16:rowId xmlns:a16="http://schemas.microsoft.com/office/drawing/2014/main" val="1932162805"/>
                  </a:ext>
                </a:extLst>
              </a:tr>
              <a:tr h="370840">
                <a:tc>
                  <a:txBody>
                    <a:bodyPr/>
                    <a:lstStyle/>
                    <a:p>
                      <a:r>
                        <a:rPr lang="en-US" dirty="0"/>
                        <a:t>Dally’s Theory</a:t>
                      </a:r>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249359230"/>
                  </a:ext>
                </a:extLst>
              </a:tr>
              <a:tr h="370840">
                <a:tc>
                  <a:txBody>
                    <a:bodyPr/>
                    <a:lstStyle/>
                    <a:p>
                      <a:r>
                        <a:rPr lang="en-US" dirty="0" err="1"/>
                        <a:t>Duato’s</a:t>
                      </a:r>
                      <a:r>
                        <a:rPr lang="en-US" dirty="0"/>
                        <a:t> Theory</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995121285"/>
                  </a:ext>
                </a:extLst>
              </a:tr>
              <a:tr h="370840">
                <a:tc>
                  <a:txBody>
                    <a:bodyPr/>
                    <a:lstStyle/>
                    <a:p>
                      <a:r>
                        <a:rPr lang="en-US" dirty="0"/>
                        <a:t>Flow Control</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446217477"/>
                  </a:ext>
                </a:extLst>
              </a:tr>
              <a:tr h="370840">
                <a:tc>
                  <a:txBody>
                    <a:bodyPr/>
                    <a:lstStyle/>
                    <a:p>
                      <a:r>
                        <a:rPr lang="en-US" dirty="0"/>
                        <a:t>Recovery</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834868624"/>
                  </a:ext>
                </a:extLst>
              </a:tr>
              <a:tr h="370840">
                <a:tc>
                  <a:txBody>
                    <a:bodyPr/>
                    <a:lstStyle/>
                    <a:p>
                      <a:r>
                        <a:rPr lang="en-US" dirty="0"/>
                        <a:t>Deflection</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190676437"/>
                  </a:ext>
                </a:extLst>
              </a:tr>
              <a:tr h="370840">
                <a:tc>
                  <a:txBody>
                    <a:bodyPr/>
                    <a:lstStyle/>
                    <a:p>
                      <a:r>
                        <a:rPr lang="en-US" dirty="0"/>
                        <a:t>BBR</a:t>
                      </a:r>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415185807"/>
                  </a:ext>
                </a:extLst>
              </a:tr>
            </a:tbl>
          </a:graphicData>
        </a:graphic>
      </p:graphicFrame>
      <p:sp>
        <p:nvSpPr>
          <p:cNvPr id="4" name="Footer Placeholder 3">
            <a:extLst>
              <a:ext uri="{FF2B5EF4-FFF2-40B4-BE49-F238E27FC236}">
                <a16:creationId xmlns:a16="http://schemas.microsoft.com/office/drawing/2014/main" id="{D0DFE132-6F28-4C4B-B4A1-BF2800BD3EC3}"/>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5" name="Slide Number Placeholder 4">
            <a:extLst>
              <a:ext uri="{FF2B5EF4-FFF2-40B4-BE49-F238E27FC236}">
                <a16:creationId xmlns:a16="http://schemas.microsoft.com/office/drawing/2014/main" id="{2153649D-0900-094E-AB07-98369C2A5C1E}"/>
              </a:ext>
            </a:extLst>
          </p:cNvPr>
          <p:cNvSpPr>
            <a:spLocks noGrp="1"/>
          </p:cNvSpPr>
          <p:nvPr>
            <p:ph type="sldNum" sz="quarter" idx="12"/>
          </p:nvPr>
        </p:nvSpPr>
        <p:spPr/>
        <p:txBody>
          <a:bodyPr/>
          <a:lstStyle/>
          <a:p>
            <a:fld id="{0D1D0697-F66A-EE4C-B4D3-9802540BCCA0}" type="slidenum">
              <a:rPr lang="en-US" smtClean="0"/>
              <a:t>29</a:t>
            </a:fld>
            <a:endParaRPr lang="en-US"/>
          </a:p>
        </p:txBody>
      </p:sp>
      <p:pic>
        <p:nvPicPr>
          <p:cNvPr id="8" name="Picture 7">
            <a:extLst>
              <a:ext uri="{FF2B5EF4-FFF2-40B4-BE49-F238E27FC236}">
                <a16:creationId xmlns:a16="http://schemas.microsoft.com/office/drawing/2014/main" id="{B265CDF7-1F27-2943-899B-DCCAD5784F0E}"/>
              </a:ext>
            </a:extLst>
          </p:cNvPr>
          <p:cNvPicPr>
            <a:picLocks noChangeAspect="1"/>
          </p:cNvPicPr>
          <p:nvPr/>
        </p:nvPicPr>
        <p:blipFill>
          <a:blip r:embed="rId3"/>
          <a:stretch>
            <a:fillRect/>
          </a:stretch>
        </p:blipFill>
        <p:spPr>
          <a:xfrm>
            <a:off x="2734351" y="2749965"/>
            <a:ext cx="349169" cy="334266"/>
          </a:xfrm>
          <a:prstGeom prst="rect">
            <a:avLst/>
          </a:prstGeom>
        </p:spPr>
      </p:pic>
      <p:pic>
        <p:nvPicPr>
          <p:cNvPr id="9" name="Picture 8">
            <a:extLst>
              <a:ext uri="{FF2B5EF4-FFF2-40B4-BE49-F238E27FC236}">
                <a16:creationId xmlns:a16="http://schemas.microsoft.com/office/drawing/2014/main" id="{786FDC83-1F3A-8F41-979B-2B633A425A4E}"/>
              </a:ext>
            </a:extLst>
          </p:cNvPr>
          <p:cNvPicPr>
            <a:picLocks noChangeAspect="1"/>
          </p:cNvPicPr>
          <p:nvPr/>
        </p:nvPicPr>
        <p:blipFill>
          <a:blip r:embed="rId3"/>
          <a:stretch>
            <a:fillRect/>
          </a:stretch>
        </p:blipFill>
        <p:spPr>
          <a:xfrm>
            <a:off x="4026615" y="2729171"/>
            <a:ext cx="349169" cy="334266"/>
          </a:xfrm>
          <a:prstGeom prst="rect">
            <a:avLst/>
          </a:prstGeom>
        </p:spPr>
      </p:pic>
      <p:pic>
        <p:nvPicPr>
          <p:cNvPr id="10" name="Picture 9">
            <a:extLst>
              <a:ext uri="{FF2B5EF4-FFF2-40B4-BE49-F238E27FC236}">
                <a16:creationId xmlns:a16="http://schemas.microsoft.com/office/drawing/2014/main" id="{E7196410-42CB-AF49-A899-B7C44DE0854D}"/>
              </a:ext>
            </a:extLst>
          </p:cNvPr>
          <p:cNvPicPr>
            <a:picLocks noChangeAspect="1"/>
          </p:cNvPicPr>
          <p:nvPr/>
        </p:nvPicPr>
        <p:blipFill>
          <a:blip r:embed="rId4"/>
          <a:stretch>
            <a:fillRect/>
          </a:stretch>
        </p:blipFill>
        <p:spPr>
          <a:xfrm>
            <a:off x="5530254" y="2738710"/>
            <a:ext cx="336757" cy="326233"/>
          </a:xfrm>
          <a:prstGeom prst="rect">
            <a:avLst/>
          </a:prstGeom>
          <a:noFill/>
        </p:spPr>
      </p:pic>
      <p:pic>
        <p:nvPicPr>
          <p:cNvPr id="11" name="Picture 10">
            <a:extLst>
              <a:ext uri="{FF2B5EF4-FFF2-40B4-BE49-F238E27FC236}">
                <a16:creationId xmlns:a16="http://schemas.microsoft.com/office/drawing/2014/main" id="{5FA805CE-BD21-D24A-B9D0-6C00FD5834ED}"/>
              </a:ext>
            </a:extLst>
          </p:cNvPr>
          <p:cNvPicPr>
            <a:picLocks noChangeAspect="1"/>
          </p:cNvPicPr>
          <p:nvPr/>
        </p:nvPicPr>
        <p:blipFill>
          <a:blip r:embed="rId4"/>
          <a:stretch>
            <a:fillRect/>
          </a:stretch>
        </p:blipFill>
        <p:spPr>
          <a:xfrm>
            <a:off x="7232485" y="2720631"/>
            <a:ext cx="336757" cy="326233"/>
          </a:xfrm>
          <a:prstGeom prst="rect">
            <a:avLst/>
          </a:prstGeom>
          <a:noFill/>
        </p:spPr>
      </p:pic>
      <p:pic>
        <p:nvPicPr>
          <p:cNvPr id="12" name="Picture 11">
            <a:extLst>
              <a:ext uri="{FF2B5EF4-FFF2-40B4-BE49-F238E27FC236}">
                <a16:creationId xmlns:a16="http://schemas.microsoft.com/office/drawing/2014/main" id="{D4305E8F-B021-0841-A9B4-50207492847C}"/>
              </a:ext>
            </a:extLst>
          </p:cNvPr>
          <p:cNvPicPr>
            <a:picLocks noChangeAspect="1"/>
          </p:cNvPicPr>
          <p:nvPr/>
        </p:nvPicPr>
        <p:blipFill>
          <a:blip r:embed="rId3"/>
          <a:stretch>
            <a:fillRect/>
          </a:stretch>
        </p:blipFill>
        <p:spPr>
          <a:xfrm>
            <a:off x="8769094" y="2729169"/>
            <a:ext cx="349169" cy="334266"/>
          </a:xfrm>
          <a:prstGeom prst="rect">
            <a:avLst/>
          </a:prstGeom>
        </p:spPr>
      </p:pic>
      <p:pic>
        <p:nvPicPr>
          <p:cNvPr id="15" name="Picture 14">
            <a:extLst>
              <a:ext uri="{FF2B5EF4-FFF2-40B4-BE49-F238E27FC236}">
                <a16:creationId xmlns:a16="http://schemas.microsoft.com/office/drawing/2014/main" id="{B255070F-C1A2-C54A-A81E-AC1F076F8C3C}"/>
              </a:ext>
            </a:extLst>
          </p:cNvPr>
          <p:cNvPicPr>
            <a:picLocks noChangeAspect="1"/>
          </p:cNvPicPr>
          <p:nvPr/>
        </p:nvPicPr>
        <p:blipFill>
          <a:blip r:embed="rId4"/>
          <a:stretch>
            <a:fillRect/>
          </a:stretch>
        </p:blipFill>
        <p:spPr>
          <a:xfrm>
            <a:off x="4057916" y="3131831"/>
            <a:ext cx="336757" cy="326233"/>
          </a:xfrm>
          <a:prstGeom prst="rect">
            <a:avLst/>
          </a:prstGeom>
          <a:noFill/>
        </p:spPr>
      </p:pic>
      <p:pic>
        <p:nvPicPr>
          <p:cNvPr id="16" name="Picture 15">
            <a:extLst>
              <a:ext uri="{FF2B5EF4-FFF2-40B4-BE49-F238E27FC236}">
                <a16:creationId xmlns:a16="http://schemas.microsoft.com/office/drawing/2014/main" id="{30EC6B94-230D-494B-9CBE-BBE045C6810C}"/>
              </a:ext>
            </a:extLst>
          </p:cNvPr>
          <p:cNvPicPr>
            <a:picLocks noChangeAspect="1"/>
          </p:cNvPicPr>
          <p:nvPr/>
        </p:nvPicPr>
        <p:blipFill>
          <a:blip r:embed="rId3"/>
          <a:stretch>
            <a:fillRect/>
          </a:stretch>
        </p:blipFill>
        <p:spPr>
          <a:xfrm>
            <a:off x="5542860" y="3105713"/>
            <a:ext cx="349169" cy="334266"/>
          </a:xfrm>
          <a:prstGeom prst="rect">
            <a:avLst/>
          </a:prstGeom>
        </p:spPr>
      </p:pic>
      <p:pic>
        <p:nvPicPr>
          <p:cNvPr id="17" name="Picture 16">
            <a:extLst>
              <a:ext uri="{FF2B5EF4-FFF2-40B4-BE49-F238E27FC236}">
                <a16:creationId xmlns:a16="http://schemas.microsoft.com/office/drawing/2014/main" id="{4E67AEC2-299A-6F4E-B615-E091AAD84AF9}"/>
              </a:ext>
            </a:extLst>
          </p:cNvPr>
          <p:cNvPicPr>
            <a:picLocks noChangeAspect="1"/>
          </p:cNvPicPr>
          <p:nvPr/>
        </p:nvPicPr>
        <p:blipFill>
          <a:blip r:embed="rId4"/>
          <a:stretch>
            <a:fillRect/>
          </a:stretch>
        </p:blipFill>
        <p:spPr>
          <a:xfrm>
            <a:off x="7250568" y="3110671"/>
            <a:ext cx="336757" cy="326233"/>
          </a:xfrm>
          <a:prstGeom prst="rect">
            <a:avLst/>
          </a:prstGeom>
          <a:noFill/>
        </p:spPr>
      </p:pic>
      <p:pic>
        <p:nvPicPr>
          <p:cNvPr id="19" name="Picture 18">
            <a:extLst>
              <a:ext uri="{FF2B5EF4-FFF2-40B4-BE49-F238E27FC236}">
                <a16:creationId xmlns:a16="http://schemas.microsoft.com/office/drawing/2014/main" id="{6C129B96-97BA-2C43-9C68-E73A1C31CA22}"/>
              </a:ext>
            </a:extLst>
          </p:cNvPr>
          <p:cNvPicPr>
            <a:picLocks noChangeAspect="1"/>
          </p:cNvPicPr>
          <p:nvPr/>
        </p:nvPicPr>
        <p:blipFill>
          <a:blip r:embed="rId3"/>
          <a:stretch>
            <a:fillRect/>
          </a:stretch>
        </p:blipFill>
        <p:spPr>
          <a:xfrm>
            <a:off x="8779429" y="3111459"/>
            <a:ext cx="349169" cy="334266"/>
          </a:xfrm>
          <a:prstGeom prst="rect">
            <a:avLst/>
          </a:prstGeom>
        </p:spPr>
      </p:pic>
      <p:pic>
        <p:nvPicPr>
          <p:cNvPr id="20" name="Picture 19">
            <a:extLst>
              <a:ext uri="{FF2B5EF4-FFF2-40B4-BE49-F238E27FC236}">
                <a16:creationId xmlns:a16="http://schemas.microsoft.com/office/drawing/2014/main" id="{7978130F-EBA0-E54B-93AB-21E99F653861}"/>
              </a:ext>
            </a:extLst>
          </p:cNvPr>
          <p:cNvPicPr>
            <a:picLocks noChangeAspect="1"/>
          </p:cNvPicPr>
          <p:nvPr/>
        </p:nvPicPr>
        <p:blipFill>
          <a:blip r:embed="rId4"/>
          <a:stretch>
            <a:fillRect/>
          </a:stretch>
        </p:blipFill>
        <p:spPr>
          <a:xfrm>
            <a:off x="2740558" y="3467132"/>
            <a:ext cx="336757" cy="326233"/>
          </a:xfrm>
          <a:prstGeom prst="rect">
            <a:avLst/>
          </a:prstGeom>
          <a:noFill/>
        </p:spPr>
      </p:pic>
      <p:pic>
        <p:nvPicPr>
          <p:cNvPr id="21" name="Picture 20">
            <a:extLst>
              <a:ext uri="{FF2B5EF4-FFF2-40B4-BE49-F238E27FC236}">
                <a16:creationId xmlns:a16="http://schemas.microsoft.com/office/drawing/2014/main" id="{B0A8868E-A6B7-0D46-A1B8-ED32FDF6B55F}"/>
              </a:ext>
            </a:extLst>
          </p:cNvPr>
          <p:cNvPicPr>
            <a:picLocks noChangeAspect="1"/>
          </p:cNvPicPr>
          <p:nvPr/>
        </p:nvPicPr>
        <p:blipFill>
          <a:blip r:embed="rId3"/>
          <a:stretch>
            <a:fillRect/>
          </a:stretch>
        </p:blipFill>
        <p:spPr>
          <a:xfrm>
            <a:off x="4052448" y="3498916"/>
            <a:ext cx="349169" cy="334266"/>
          </a:xfrm>
          <a:prstGeom prst="rect">
            <a:avLst/>
          </a:prstGeom>
        </p:spPr>
      </p:pic>
      <p:pic>
        <p:nvPicPr>
          <p:cNvPr id="22" name="Picture 21">
            <a:extLst>
              <a:ext uri="{FF2B5EF4-FFF2-40B4-BE49-F238E27FC236}">
                <a16:creationId xmlns:a16="http://schemas.microsoft.com/office/drawing/2014/main" id="{F3CCD7B7-724B-3747-8377-98B952C2620F}"/>
              </a:ext>
            </a:extLst>
          </p:cNvPr>
          <p:cNvPicPr>
            <a:picLocks noChangeAspect="1"/>
          </p:cNvPicPr>
          <p:nvPr/>
        </p:nvPicPr>
        <p:blipFill>
          <a:blip r:embed="rId4"/>
          <a:stretch>
            <a:fillRect/>
          </a:stretch>
        </p:blipFill>
        <p:spPr>
          <a:xfrm>
            <a:off x="5561253" y="3482630"/>
            <a:ext cx="336757" cy="326233"/>
          </a:xfrm>
          <a:prstGeom prst="rect">
            <a:avLst/>
          </a:prstGeom>
          <a:noFill/>
        </p:spPr>
      </p:pic>
      <p:pic>
        <p:nvPicPr>
          <p:cNvPr id="23" name="Picture 22">
            <a:extLst>
              <a:ext uri="{FF2B5EF4-FFF2-40B4-BE49-F238E27FC236}">
                <a16:creationId xmlns:a16="http://schemas.microsoft.com/office/drawing/2014/main" id="{FB9A67ED-E22C-F74B-9D97-B33741E102E4}"/>
              </a:ext>
            </a:extLst>
          </p:cNvPr>
          <p:cNvPicPr>
            <a:picLocks noChangeAspect="1"/>
          </p:cNvPicPr>
          <p:nvPr/>
        </p:nvPicPr>
        <p:blipFill>
          <a:blip r:embed="rId4"/>
          <a:stretch>
            <a:fillRect/>
          </a:stretch>
        </p:blipFill>
        <p:spPr>
          <a:xfrm>
            <a:off x="7247986" y="3495543"/>
            <a:ext cx="336757" cy="326233"/>
          </a:xfrm>
          <a:prstGeom prst="rect">
            <a:avLst/>
          </a:prstGeom>
          <a:noFill/>
        </p:spPr>
      </p:pic>
      <p:pic>
        <p:nvPicPr>
          <p:cNvPr id="24" name="Picture 23">
            <a:extLst>
              <a:ext uri="{FF2B5EF4-FFF2-40B4-BE49-F238E27FC236}">
                <a16:creationId xmlns:a16="http://schemas.microsoft.com/office/drawing/2014/main" id="{C9A34C9F-ECAD-5340-8314-B39D958FF39F}"/>
              </a:ext>
            </a:extLst>
          </p:cNvPr>
          <p:cNvPicPr>
            <a:picLocks noChangeAspect="1"/>
          </p:cNvPicPr>
          <p:nvPr/>
        </p:nvPicPr>
        <p:blipFill>
          <a:blip r:embed="rId3"/>
          <a:stretch>
            <a:fillRect/>
          </a:stretch>
        </p:blipFill>
        <p:spPr>
          <a:xfrm>
            <a:off x="8794927" y="3483418"/>
            <a:ext cx="349169" cy="334266"/>
          </a:xfrm>
          <a:prstGeom prst="rect">
            <a:avLst/>
          </a:prstGeom>
        </p:spPr>
      </p:pic>
      <p:pic>
        <p:nvPicPr>
          <p:cNvPr id="25" name="Picture 24">
            <a:extLst>
              <a:ext uri="{FF2B5EF4-FFF2-40B4-BE49-F238E27FC236}">
                <a16:creationId xmlns:a16="http://schemas.microsoft.com/office/drawing/2014/main" id="{19C24DE2-DA82-894D-BEAD-0D02B2912964}"/>
              </a:ext>
            </a:extLst>
          </p:cNvPr>
          <p:cNvPicPr>
            <a:picLocks noChangeAspect="1"/>
          </p:cNvPicPr>
          <p:nvPr/>
        </p:nvPicPr>
        <p:blipFill>
          <a:blip r:embed="rId4"/>
          <a:stretch>
            <a:fillRect/>
          </a:stretch>
        </p:blipFill>
        <p:spPr>
          <a:xfrm>
            <a:off x="2719084" y="3859215"/>
            <a:ext cx="336757" cy="326233"/>
          </a:xfrm>
          <a:prstGeom prst="rect">
            <a:avLst/>
          </a:prstGeom>
          <a:noFill/>
        </p:spPr>
      </p:pic>
      <p:pic>
        <p:nvPicPr>
          <p:cNvPr id="27" name="Picture 26">
            <a:extLst>
              <a:ext uri="{FF2B5EF4-FFF2-40B4-BE49-F238E27FC236}">
                <a16:creationId xmlns:a16="http://schemas.microsoft.com/office/drawing/2014/main" id="{FC60EA85-592A-4B48-9CE0-7FFAC68E2603}"/>
              </a:ext>
            </a:extLst>
          </p:cNvPr>
          <p:cNvPicPr>
            <a:picLocks noChangeAspect="1"/>
          </p:cNvPicPr>
          <p:nvPr/>
        </p:nvPicPr>
        <p:blipFill>
          <a:blip r:embed="rId4"/>
          <a:stretch>
            <a:fillRect/>
          </a:stretch>
        </p:blipFill>
        <p:spPr>
          <a:xfrm>
            <a:off x="5566513" y="3852989"/>
            <a:ext cx="336757" cy="326233"/>
          </a:xfrm>
          <a:prstGeom prst="rect">
            <a:avLst/>
          </a:prstGeom>
          <a:noFill/>
        </p:spPr>
      </p:pic>
      <p:pic>
        <p:nvPicPr>
          <p:cNvPr id="28" name="Picture 27">
            <a:extLst>
              <a:ext uri="{FF2B5EF4-FFF2-40B4-BE49-F238E27FC236}">
                <a16:creationId xmlns:a16="http://schemas.microsoft.com/office/drawing/2014/main" id="{2A3B055E-BDA5-3B4A-8646-43BB0510FCBB}"/>
              </a:ext>
            </a:extLst>
          </p:cNvPr>
          <p:cNvPicPr>
            <a:picLocks noChangeAspect="1"/>
          </p:cNvPicPr>
          <p:nvPr/>
        </p:nvPicPr>
        <p:blipFill>
          <a:blip r:embed="rId4"/>
          <a:stretch>
            <a:fillRect/>
          </a:stretch>
        </p:blipFill>
        <p:spPr>
          <a:xfrm>
            <a:off x="8785634" y="3838115"/>
            <a:ext cx="336757" cy="326233"/>
          </a:xfrm>
          <a:prstGeom prst="rect">
            <a:avLst/>
          </a:prstGeom>
          <a:noFill/>
        </p:spPr>
      </p:pic>
      <p:pic>
        <p:nvPicPr>
          <p:cNvPr id="29" name="Picture 28">
            <a:extLst>
              <a:ext uri="{FF2B5EF4-FFF2-40B4-BE49-F238E27FC236}">
                <a16:creationId xmlns:a16="http://schemas.microsoft.com/office/drawing/2014/main" id="{DC4A400F-357C-EF4D-B505-28281C54387A}"/>
              </a:ext>
            </a:extLst>
          </p:cNvPr>
          <p:cNvPicPr>
            <a:picLocks noChangeAspect="1"/>
          </p:cNvPicPr>
          <p:nvPr/>
        </p:nvPicPr>
        <p:blipFill>
          <a:blip r:embed="rId3"/>
          <a:stretch>
            <a:fillRect/>
          </a:stretch>
        </p:blipFill>
        <p:spPr>
          <a:xfrm>
            <a:off x="7232485" y="3855198"/>
            <a:ext cx="349169" cy="334266"/>
          </a:xfrm>
          <a:prstGeom prst="rect">
            <a:avLst/>
          </a:prstGeom>
        </p:spPr>
      </p:pic>
      <p:pic>
        <p:nvPicPr>
          <p:cNvPr id="30" name="Picture 29">
            <a:extLst>
              <a:ext uri="{FF2B5EF4-FFF2-40B4-BE49-F238E27FC236}">
                <a16:creationId xmlns:a16="http://schemas.microsoft.com/office/drawing/2014/main" id="{534BE609-0CF3-0042-A403-42F09C1B5492}"/>
              </a:ext>
            </a:extLst>
          </p:cNvPr>
          <p:cNvPicPr>
            <a:picLocks noChangeAspect="1"/>
          </p:cNvPicPr>
          <p:nvPr/>
        </p:nvPicPr>
        <p:blipFill>
          <a:blip r:embed="rId3"/>
          <a:stretch>
            <a:fillRect/>
          </a:stretch>
        </p:blipFill>
        <p:spPr>
          <a:xfrm>
            <a:off x="2734351" y="4223603"/>
            <a:ext cx="349169" cy="334266"/>
          </a:xfrm>
          <a:prstGeom prst="rect">
            <a:avLst/>
          </a:prstGeom>
        </p:spPr>
      </p:pic>
      <p:pic>
        <p:nvPicPr>
          <p:cNvPr id="31" name="Picture 30">
            <a:extLst>
              <a:ext uri="{FF2B5EF4-FFF2-40B4-BE49-F238E27FC236}">
                <a16:creationId xmlns:a16="http://schemas.microsoft.com/office/drawing/2014/main" id="{2E4B1A37-5B38-1E47-A8C5-CF557CF0FAC8}"/>
              </a:ext>
            </a:extLst>
          </p:cNvPr>
          <p:cNvPicPr>
            <a:picLocks noChangeAspect="1"/>
          </p:cNvPicPr>
          <p:nvPr/>
        </p:nvPicPr>
        <p:blipFill>
          <a:blip r:embed="rId3"/>
          <a:stretch>
            <a:fillRect/>
          </a:stretch>
        </p:blipFill>
        <p:spPr>
          <a:xfrm>
            <a:off x="4052448" y="3873216"/>
            <a:ext cx="349169" cy="334266"/>
          </a:xfrm>
          <a:prstGeom prst="rect">
            <a:avLst/>
          </a:prstGeom>
        </p:spPr>
      </p:pic>
      <p:pic>
        <p:nvPicPr>
          <p:cNvPr id="32" name="Picture 31">
            <a:extLst>
              <a:ext uri="{FF2B5EF4-FFF2-40B4-BE49-F238E27FC236}">
                <a16:creationId xmlns:a16="http://schemas.microsoft.com/office/drawing/2014/main" id="{77A23E91-560B-1941-954B-E8E0A4763CC8}"/>
              </a:ext>
            </a:extLst>
          </p:cNvPr>
          <p:cNvPicPr>
            <a:picLocks noChangeAspect="1"/>
          </p:cNvPicPr>
          <p:nvPr/>
        </p:nvPicPr>
        <p:blipFill>
          <a:blip r:embed="rId3"/>
          <a:stretch>
            <a:fillRect/>
          </a:stretch>
        </p:blipFill>
        <p:spPr>
          <a:xfrm>
            <a:off x="4052448" y="4229281"/>
            <a:ext cx="349169" cy="334266"/>
          </a:xfrm>
          <a:prstGeom prst="rect">
            <a:avLst/>
          </a:prstGeom>
        </p:spPr>
      </p:pic>
      <p:pic>
        <p:nvPicPr>
          <p:cNvPr id="33" name="Picture 32">
            <a:extLst>
              <a:ext uri="{FF2B5EF4-FFF2-40B4-BE49-F238E27FC236}">
                <a16:creationId xmlns:a16="http://schemas.microsoft.com/office/drawing/2014/main" id="{69572CC4-9D3C-784B-BB9A-2BF6BF405A44}"/>
              </a:ext>
            </a:extLst>
          </p:cNvPr>
          <p:cNvPicPr>
            <a:picLocks noChangeAspect="1"/>
          </p:cNvPicPr>
          <p:nvPr/>
        </p:nvPicPr>
        <p:blipFill>
          <a:blip r:embed="rId4"/>
          <a:stretch>
            <a:fillRect/>
          </a:stretch>
        </p:blipFill>
        <p:spPr>
          <a:xfrm>
            <a:off x="5566513" y="4223603"/>
            <a:ext cx="336757" cy="326233"/>
          </a:xfrm>
          <a:prstGeom prst="rect">
            <a:avLst/>
          </a:prstGeom>
          <a:noFill/>
        </p:spPr>
      </p:pic>
      <p:pic>
        <p:nvPicPr>
          <p:cNvPr id="34" name="Picture 33">
            <a:extLst>
              <a:ext uri="{FF2B5EF4-FFF2-40B4-BE49-F238E27FC236}">
                <a16:creationId xmlns:a16="http://schemas.microsoft.com/office/drawing/2014/main" id="{5EFE2634-3B09-0742-B19A-E03361C11410}"/>
              </a:ext>
            </a:extLst>
          </p:cNvPr>
          <p:cNvPicPr>
            <a:picLocks noChangeAspect="1"/>
          </p:cNvPicPr>
          <p:nvPr/>
        </p:nvPicPr>
        <p:blipFill>
          <a:blip r:embed="rId4"/>
          <a:stretch>
            <a:fillRect/>
          </a:stretch>
        </p:blipFill>
        <p:spPr>
          <a:xfrm>
            <a:off x="7250659" y="4230238"/>
            <a:ext cx="336757" cy="326233"/>
          </a:xfrm>
          <a:prstGeom prst="rect">
            <a:avLst/>
          </a:prstGeom>
          <a:noFill/>
        </p:spPr>
      </p:pic>
      <p:pic>
        <p:nvPicPr>
          <p:cNvPr id="35" name="Picture 34">
            <a:extLst>
              <a:ext uri="{FF2B5EF4-FFF2-40B4-BE49-F238E27FC236}">
                <a16:creationId xmlns:a16="http://schemas.microsoft.com/office/drawing/2014/main" id="{35294595-AB11-484B-BF3E-70984C854002}"/>
              </a:ext>
            </a:extLst>
          </p:cNvPr>
          <p:cNvPicPr>
            <a:picLocks noChangeAspect="1"/>
          </p:cNvPicPr>
          <p:nvPr/>
        </p:nvPicPr>
        <p:blipFill>
          <a:blip r:embed="rId4"/>
          <a:stretch>
            <a:fillRect/>
          </a:stretch>
        </p:blipFill>
        <p:spPr>
          <a:xfrm>
            <a:off x="8798034" y="4225113"/>
            <a:ext cx="336757" cy="326233"/>
          </a:xfrm>
          <a:prstGeom prst="rect">
            <a:avLst/>
          </a:prstGeom>
          <a:noFill/>
        </p:spPr>
      </p:pic>
      <p:pic>
        <p:nvPicPr>
          <p:cNvPr id="36" name="Picture 35">
            <a:extLst>
              <a:ext uri="{FF2B5EF4-FFF2-40B4-BE49-F238E27FC236}">
                <a16:creationId xmlns:a16="http://schemas.microsoft.com/office/drawing/2014/main" id="{46443C17-AED2-C342-B1CA-0AAC7D9AF72C}"/>
              </a:ext>
            </a:extLst>
          </p:cNvPr>
          <p:cNvPicPr>
            <a:picLocks noChangeAspect="1"/>
          </p:cNvPicPr>
          <p:nvPr/>
        </p:nvPicPr>
        <p:blipFill>
          <a:blip r:embed="rId4"/>
          <a:stretch>
            <a:fillRect/>
          </a:stretch>
        </p:blipFill>
        <p:spPr>
          <a:xfrm>
            <a:off x="2734351" y="4618883"/>
            <a:ext cx="336757" cy="326233"/>
          </a:xfrm>
          <a:prstGeom prst="rect">
            <a:avLst/>
          </a:prstGeom>
          <a:noFill/>
        </p:spPr>
      </p:pic>
      <p:pic>
        <p:nvPicPr>
          <p:cNvPr id="37" name="Picture 36">
            <a:extLst>
              <a:ext uri="{FF2B5EF4-FFF2-40B4-BE49-F238E27FC236}">
                <a16:creationId xmlns:a16="http://schemas.microsoft.com/office/drawing/2014/main" id="{21FF2BD9-2A75-1D46-880A-B12471A64B5F}"/>
              </a:ext>
            </a:extLst>
          </p:cNvPr>
          <p:cNvPicPr>
            <a:picLocks noChangeAspect="1"/>
          </p:cNvPicPr>
          <p:nvPr/>
        </p:nvPicPr>
        <p:blipFill>
          <a:blip r:embed="rId4"/>
          <a:stretch>
            <a:fillRect/>
          </a:stretch>
        </p:blipFill>
        <p:spPr>
          <a:xfrm>
            <a:off x="4052448" y="4597084"/>
            <a:ext cx="336757" cy="326233"/>
          </a:xfrm>
          <a:prstGeom prst="rect">
            <a:avLst/>
          </a:prstGeom>
          <a:noFill/>
        </p:spPr>
      </p:pic>
      <p:pic>
        <p:nvPicPr>
          <p:cNvPr id="38" name="Picture 37">
            <a:extLst>
              <a:ext uri="{FF2B5EF4-FFF2-40B4-BE49-F238E27FC236}">
                <a16:creationId xmlns:a16="http://schemas.microsoft.com/office/drawing/2014/main" id="{008F3094-0E52-7747-84F4-031A63CA8B84}"/>
              </a:ext>
            </a:extLst>
          </p:cNvPr>
          <p:cNvPicPr>
            <a:picLocks noChangeAspect="1"/>
          </p:cNvPicPr>
          <p:nvPr/>
        </p:nvPicPr>
        <p:blipFill>
          <a:blip r:embed="rId4"/>
          <a:stretch>
            <a:fillRect/>
          </a:stretch>
        </p:blipFill>
        <p:spPr>
          <a:xfrm>
            <a:off x="5555272" y="4610718"/>
            <a:ext cx="336757" cy="326233"/>
          </a:xfrm>
          <a:prstGeom prst="rect">
            <a:avLst/>
          </a:prstGeom>
          <a:noFill/>
        </p:spPr>
      </p:pic>
      <p:pic>
        <p:nvPicPr>
          <p:cNvPr id="39" name="Picture 38">
            <a:extLst>
              <a:ext uri="{FF2B5EF4-FFF2-40B4-BE49-F238E27FC236}">
                <a16:creationId xmlns:a16="http://schemas.microsoft.com/office/drawing/2014/main" id="{8035341C-F154-4E41-A23F-75B5709E0F86}"/>
              </a:ext>
            </a:extLst>
          </p:cNvPr>
          <p:cNvPicPr>
            <a:picLocks noChangeAspect="1"/>
          </p:cNvPicPr>
          <p:nvPr/>
        </p:nvPicPr>
        <p:blipFill>
          <a:blip r:embed="rId4"/>
          <a:stretch>
            <a:fillRect/>
          </a:stretch>
        </p:blipFill>
        <p:spPr>
          <a:xfrm>
            <a:off x="7244897" y="4593043"/>
            <a:ext cx="336757" cy="326233"/>
          </a:xfrm>
          <a:prstGeom prst="rect">
            <a:avLst/>
          </a:prstGeom>
          <a:noFill/>
        </p:spPr>
      </p:pic>
      <p:pic>
        <p:nvPicPr>
          <p:cNvPr id="40" name="Picture 39">
            <a:extLst>
              <a:ext uri="{FF2B5EF4-FFF2-40B4-BE49-F238E27FC236}">
                <a16:creationId xmlns:a16="http://schemas.microsoft.com/office/drawing/2014/main" id="{F892F2FA-4035-274E-AA86-A2378D012C9B}"/>
              </a:ext>
            </a:extLst>
          </p:cNvPr>
          <p:cNvPicPr>
            <a:picLocks noChangeAspect="1"/>
          </p:cNvPicPr>
          <p:nvPr/>
        </p:nvPicPr>
        <p:blipFill>
          <a:blip r:embed="rId4"/>
          <a:stretch>
            <a:fillRect/>
          </a:stretch>
        </p:blipFill>
        <p:spPr>
          <a:xfrm>
            <a:off x="8807339" y="4572616"/>
            <a:ext cx="336757" cy="326233"/>
          </a:xfrm>
          <a:prstGeom prst="rect">
            <a:avLst/>
          </a:prstGeom>
          <a:noFill/>
        </p:spPr>
      </p:pic>
      <p:sp>
        <p:nvSpPr>
          <p:cNvPr id="42" name="Rectangle 41">
            <a:extLst>
              <a:ext uri="{FF2B5EF4-FFF2-40B4-BE49-F238E27FC236}">
                <a16:creationId xmlns:a16="http://schemas.microsoft.com/office/drawing/2014/main" id="{3F04CF5E-F25A-485F-A76D-393043A6BBE6}"/>
              </a:ext>
            </a:extLst>
          </p:cNvPr>
          <p:cNvSpPr/>
          <p:nvPr/>
        </p:nvSpPr>
        <p:spPr>
          <a:xfrm>
            <a:off x="458358" y="5002669"/>
            <a:ext cx="4104009" cy="461665"/>
          </a:xfrm>
          <a:prstGeom prst="rect">
            <a:avLst/>
          </a:prstGeom>
          <a:noFill/>
        </p:spPr>
        <p:txBody>
          <a:bodyPr wrap="non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*in all VCs except escape VC</a:t>
            </a:r>
          </a:p>
        </p:txBody>
      </p:sp>
      <p:pic>
        <p:nvPicPr>
          <p:cNvPr id="43" name="Picture 42">
            <a:extLst>
              <a:ext uri="{FF2B5EF4-FFF2-40B4-BE49-F238E27FC236}">
                <a16:creationId xmlns:a16="http://schemas.microsoft.com/office/drawing/2014/main" id="{5A1137BC-7C09-49D0-B931-4D3A13C883F4}"/>
              </a:ext>
            </a:extLst>
          </p:cNvPr>
          <p:cNvPicPr>
            <a:picLocks noChangeAspect="1"/>
          </p:cNvPicPr>
          <p:nvPr/>
        </p:nvPicPr>
        <p:blipFill>
          <a:blip r:embed="rId4"/>
          <a:stretch>
            <a:fillRect/>
          </a:stretch>
        </p:blipFill>
        <p:spPr>
          <a:xfrm>
            <a:off x="2741350" y="3108205"/>
            <a:ext cx="336757" cy="326233"/>
          </a:xfrm>
          <a:prstGeom prst="rect">
            <a:avLst/>
          </a:prstGeom>
          <a:noFill/>
        </p:spPr>
      </p:pic>
      <p:sp>
        <p:nvSpPr>
          <p:cNvPr id="44" name="Rectangle 43">
            <a:extLst>
              <a:ext uri="{FF2B5EF4-FFF2-40B4-BE49-F238E27FC236}">
                <a16:creationId xmlns:a16="http://schemas.microsoft.com/office/drawing/2014/main" id="{46A8FAF0-5EDC-4675-A192-4041ED4C1C61}"/>
              </a:ext>
            </a:extLst>
          </p:cNvPr>
          <p:cNvSpPr/>
          <p:nvPr/>
        </p:nvSpPr>
        <p:spPr>
          <a:xfrm>
            <a:off x="3018555" y="3032484"/>
            <a:ext cx="269626" cy="369332"/>
          </a:xfrm>
          <a:prstGeom prst="rect">
            <a:avLst/>
          </a:prstGeom>
        </p:spPr>
        <p:txBody>
          <a:bodyPr wrap="none">
            <a:spAutoFit/>
          </a:bodyPr>
          <a:lstStyle/>
          <a:p>
            <a:r>
              <a:rPr lang="en-US" dirty="0">
                <a:ln w="0"/>
                <a:effectLst>
                  <a:outerShdw blurRad="38100" dist="19050" dir="2700000" algn="tl" rotWithShape="0">
                    <a:schemeClr val="dk1">
                      <a:alpha val="40000"/>
                    </a:schemeClr>
                  </a:outerShdw>
                </a:effectLst>
              </a:rPr>
              <a:t>*</a:t>
            </a:r>
            <a:endParaRPr lang="en-US" dirty="0"/>
          </a:p>
        </p:txBody>
      </p:sp>
    </p:spTree>
    <p:extLst>
      <p:ext uri="{BB962C8B-B14F-4D97-AF65-F5344CB8AC3E}">
        <p14:creationId xmlns:p14="http://schemas.microsoft.com/office/powerpoint/2010/main" val="344367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43"/>
                                        </p:tgtEl>
                                        <p:attrNameLst>
                                          <p:attrName>style.visibility</p:attrName>
                                        </p:attrNameLst>
                                      </p:cBhvr>
                                      <p:to>
                                        <p:strVal val="visible"/>
                                      </p:to>
                                    </p:set>
                                    <p:animEffect transition="in" filter="fade">
                                      <p:cBhvr>
                                        <p:cTn id="24" dur="500"/>
                                        <p:tgtEl>
                                          <p:spTgt spid="4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fade">
                                      <p:cBhvr>
                                        <p:cTn id="27" dur="500"/>
                                        <p:tgtEl>
                                          <p:spTgt spid="44"/>
                                        </p:tgtEl>
                                      </p:cBhvr>
                                    </p:animEffect>
                                  </p:childTnLst>
                                </p:cTn>
                              </p:par>
                              <p:par>
                                <p:cTn id="28" presetID="10" presetClass="entr" presetSubtype="0" fill="hold"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par>
                                <p:cTn id="31" presetID="10"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par>
                                <p:cTn id="37" presetID="10" presetClass="entr" presetSubtype="0" fill="hold" nodeType="with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2"/>
                                        </p:tgtEl>
                                        <p:attrNameLst>
                                          <p:attrName>style.visibility</p:attrName>
                                        </p:attrNameLst>
                                      </p:cBhvr>
                                      <p:to>
                                        <p:strVal val="visible"/>
                                      </p:to>
                                    </p:set>
                                    <p:animEffect transition="in" filter="fade">
                                      <p:cBhvr>
                                        <p:cTn id="42" dur="500"/>
                                        <p:tgtEl>
                                          <p:spTgt spid="42"/>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par>
                                <p:cTn id="48" presetID="10" presetClass="entr" presetSubtype="0" fill="hold" nodeType="with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fade">
                                      <p:cBhvr>
                                        <p:cTn id="50" dur="500"/>
                                        <p:tgtEl>
                                          <p:spTgt spid="21"/>
                                        </p:tgtEl>
                                      </p:cBhvr>
                                    </p:animEffect>
                                  </p:childTnLst>
                                </p:cTn>
                              </p:par>
                              <p:par>
                                <p:cTn id="51" presetID="10" presetClass="entr" presetSubtype="0" fill="hold" nodeType="with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fade">
                                      <p:cBhvr>
                                        <p:cTn id="53" dur="500"/>
                                        <p:tgtEl>
                                          <p:spTgt spid="22"/>
                                        </p:tgtEl>
                                      </p:cBhvr>
                                    </p:animEffect>
                                  </p:childTnLst>
                                </p:cTn>
                              </p:par>
                              <p:par>
                                <p:cTn id="54" presetID="10" presetClass="entr" presetSubtype="0" fill="hold" nodeType="with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fade">
                                      <p:cBhvr>
                                        <p:cTn id="56" dur="500"/>
                                        <p:tgtEl>
                                          <p:spTgt spid="23"/>
                                        </p:tgtEl>
                                      </p:cBhvr>
                                    </p:animEffect>
                                  </p:childTnLst>
                                </p:cTn>
                              </p:par>
                              <p:par>
                                <p:cTn id="57" presetID="10" presetClass="entr" presetSubtype="0" fill="hold" nodeType="with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fade">
                                      <p:cBhvr>
                                        <p:cTn id="59" dur="500"/>
                                        <p:tgtEl>
                                          <p:spTgt spid="24"/>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25"/>
                                        </p:tgtEl>
                                        <p:attrNameLst>
                                          <p:attrName>style.visibility</p:attrName>
                                        </p:attrNameLst>
                                      </p:cBhvr>
                                      <p:to>
                                        <p:strVal val="visible"/>
                                      </p:to>
                                    </p:set>
                                    <p:animEffect transition="in" filter="fade">
                                      <p:cBhvr>
                                        <p:cTn id="64" dur="500"/>
                                        <p:tgtEl>
                                          <p:spTgt spid="25"/>
                                        </p:tgtEl>
                                      </p:cBhvr>
                                    </p:animEffect>
                                  </p:childTnLst>
                                </p:cTn>
                              </p:par>
                              <p:par>
                                <p:cTn id="65" presetID="10" presetClass="entr" presetSubtype="0" fill="hold" nodeType="withEffect">
                                  <p:stCondLst>
                                    <p:cond delay="0"/>
                                  </p:stCondLst>
                                  <p:childTnLst>
                                    <p:set>
                                      <p:cBhvr>
                                        <p:cTn id="66" dur="1" fill="hold">
                                          <p:stCondLst>
                                            <p:cond delay="0"/>
                                          </p:stCondLst>
                                        </p:cTn>
                                        <p:tgtEl>
                                          <p:spTgt spid="31"/>
                                        </p:tgtEl>
                                        <p:attrNameLst>
                                          <p:attrName>style.visibility</p:attrName>
                                        </p:attrNameLst>
                                      </p:cBhvr>
                                      <p:to>
                                        <p:strVal val="visible"/>
                                      </p:to>
                                    </p:set>
                                    <p:animEffect transition="in" filter="fade">
                                      <p:cBhvr>
                                        <p:cTn id="67" dur="500"/>
                                        <p:tgtEl>
                                          <p:spTgt spid="31"/>
                                        </p:tgtEl>
                                      </p:cBhvr>
                                    </p:animEffect>
                                  </p:childTnLst>
                                </p:cTn>
                              </p:par>
                              <p:par>
                                <p:cTn id="68" presetID="10" presetClass="entr" presetSubtype="0" fill="hold" nodeType="withEffect">
                                  <p:stCondLst>
                                    <p:cond delay="0"/>
                                  </p:stCondLst>
                                  <p:childTnLst>
                                    <p:set>
                                      <p:cBhvr>
                                        <p:cTn id="69" dur="1" fill="hold">
                                          <p:stCondLst>
                                            <p:cond delay="0"/>
                                          </p:stCondLst>
                                        </p:cTn>
                                        <p:tgtEl>
                                          <p:spTgt spid="27"/>
                                        </p:tgtEl>
                                        <p:attrNameLst>
                                          <p:attrName>style.visibility</p:attrName>
                                        </p:attrNameLst>
                                      </p:cBhvr>
                                      <p:to>
                                        <p:strVal val="visible"/>
                                      </p:to>
                                    </p:set>
                                    <p:animEffect transition="in" filter="fade">
                                      <p:cBhvr>
                                        <p:cTn id="70" dur="500"/>
                                        <p:tgtEl>
                                          <p:spTgt spid="27"/>
                                        </p:tgtEl>
                                      </p:cBhvr>
                                    </p:animEffect>
                                  </p:childTnLst>
                                </p:cTn>
                              </p:par>
                              <p:par>
                                <p:cTn id="71" presetID="10" presetClass="entr" presetSubtype="0" fill="hold" nodeType="withEffect">
                                  <p:stCondLst>
                                    <p:cond delay="0"/>
                                  </p:stCondLst>
                                  <p:childTnLst>
                                    <p:set>
                                      <p:cBhvr>
                                        <p:cTn id="72" dur="1" fill="hold">
                                          <p:stCondLst>
                                            <p:cond delay="0"/>
                                          </p:stCondLst>
                                        </p:cTn>
                                        <p:tgtEl>
                                          <p:spTgt spid="29"/>
                                        </p:tgtEl>
                                        <p:attrNameLst>
                                          <p:attrName>style.visibility</p:attrName>
                                        </p:attrNameLst>
                                      </p:cBhvr>
                                      <p:to>
                                        <p:strVal val="visible"/>
                                      </p:to>
                                    </p:set>
                                    <p:animEffect transition="in" filter="fade">
                                      <p:cBhvr>
                                        <p:cTn id="73" dur="500"/>
                                        <p:tgtEl>
                                          <p:spTgt spid="29"/>
                                        </p:tgtEl>
                                      </p:cBhvr>
                                    </p:animEffect>
                                  </p:childTnLst>
                                </p:cTn>
                              </p:par>
                              <p:par>
                                <p:cTn id="74" presetID="10" presetClass="entr" presetSubtype="0" fill="hold" nodeType="withEffect">
                                  <p:stCondLst>
                                    <p:cond delay="0"/>
                                  </p:stCondLst>
                                  <p:childTnLst>
                                    <p:set>
                                      <p:cBhvr>
                                        <p:cTn id="75" dur="1" fill="hold">
                                          <p:stCondLst>
                                            <p:cond delay="0"/>
                                          </p:stCondLst>
                                        </p:cTn>
                                        <p:tgtEl>
                                          <p:spTgt spid="28"/>
                                        </p:tgtEl>
                                        <p:attrNameLst>
                                          <p:attrName>style.visibility</p:attrName>
                                        </p:attrNameLst>
                                      </p:cBhvr>
                                      <p:to>
                                        <p:strVal val="visible"/>
                                      </p:to>
                                    </p:set>
                                    <p:animEffect transition="in" filter="fade">
                                      <p:cBhvr>
                                        <p:cTn id="76" dur="500"/>
                                        <p:tgtEl>
                                          <p:spTgt spid="28"/>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30"/>
                                        </p:tgtEl>
                                        <p:attrNameLst>
                                          <p:attrName>style.visibility</p:attrName>
                                        </p:attrNameLst>
                                      </p:cBhvr>
                                      <p:to>
                                        <p:strVal val="visible"/>
                                      </p:to>
                                    </p:set>
                                    <p:animEffect transition="in" filter="fade">
                                      <p:cBhvr>
                                        <p:cTn id="81" dur="500"/>
                                        <p:tgtEl>
                                          <p:spTgt spid="30"/>
                                        </p:tgtEl>
                                      </p:cBhvr>
                                    </p:animEffect>
                                  </p:childTnLst>
                                </p:cTn>
                              </p:par>
                              <p:par>
                                <p:cTn id="82" presetID="10" presetClass="entr" presetSubtype="0" fill="hold"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fade">
                                      <p:cBhvr>
                                        <p:cTn id="84" dur="500"/>
                                        <p:tgtEl>
                                          <p:spTgt spid="32"/>
                                        </p:tgtEl>
                                      </p:cBhvr>
                                    </p:animEffect>
                                  </p:childTnLst>
                                </p:cTn>
                              </p:par>
                              <p:par>
                                <p:cTn id="85" presetID="10" presetClass="entr" presetSubtype="0" fill="hold" nodeType="withEffect">
                                  <p:stCondLst>
                                    <p:cond delay="0"/>
                                  </p:stCondLst>
                                  <p:childTnLst>
                                    <p:set>
                                      <p:cBhvr>
                                        <p:cTn id="86" dur="1" fill="hold">
                                          <p:stCondLst>
                                            <p:cond delay="0"/>
                                          </p:stCondLst>
                                        </p:cTn>
                                        <p:tgtEl>
                                          <p:spTgt spid="33"/>
                                        </p:tgtEl>
                                        <p:attrNameLst>
                                          <p:attrName>style.visibility</p:attrName>
                                        </p:attrNameLst>
                                      </p:cBhvr>
                                      <p:to>
                                        <p:strVal val="visible"/>
                                      </p:to>
                                    </p:set>
                                    <p:animEffect transition="in" filter="fade">
                                      <p:cBhvr>
                                        <p:cTn id="87" dur="500"/>
                                        <p:tgtEl>
                                          <p:spTgt spid="33"/>
                                        </p:tgtEl>
                                      </p:cBhvr>
                                    </p:animEffect>
                                  </p:childTnLst>
                                </p:cTn>
                              </p:par>
                              <p:par>
                                <p:cTn id="88" presetID="10" presetClass="entr" presetSubtype="0" fill="hold" nodeType="withEffect">
                                  <p:stCondLst>
                                    <p:cond delay="0"/>
                                  </p:stCondLst>
                                  <p:childTnLst>
                                    <p:set>
                                      <p:cBhvr>
                                        <p:cTn id="89" dur="1" fill="hold">
                                          <p:stCondLst>
                                            <p:cond delay="0"/>
                                          </p:stCondLst>
                                        </p:cTn>
                                        <p:tgtEl>
                                          <p:spTgt spid="34"/>
                                        </p:tgtEl>
                                        <p:attrNameLst>
                                          <p:attrName>style.visibility</p:attrName>
                                        </p:attrNameLst>
                                      </p:cBhvr>
                                      <p:to>
                                        <p:strVal val="visible"/>
                                      </p:to>
                                    </p:set>
                                    <p:animEffect transition="in" filter="fade">
                                      <p:cBhvr>
                                        <p:cTn id="90" dur="500"/>
                                        <p:tgtEl>
                                          <p:spTgt spid="34"/>
                                        </p:tgtEl>
                                      </p:cBhvr>
                                    </p:animEffect>
                                  </p:childTnLst>
                                </p:cTn>
                              </p:par>
                              <p:par>
                                <p:cTn id="91" presetID="10" presetClass="entr" presetSubtype="0" fill="hold" nodeType="withEffect">
                                  <p:stCondLst>
                                    <p:cond delay="0"/>
                                  </p:stCondLst>
                                  <p:childTnLst>
                                    <p:set>
                                      <p:cBhvr>
                                        <p:cTn id="92" dur="1" fill="hold">
                                          <p:stCondLst>
                                            <p:cond delay="0"/>
                                          </p:stCondLst>
                                        </p:cTn>
                                        <p:tgtEl>
                                          <p:spTgt spid="35"/>
                                        </p:tgtEl>
                                        <p:attrNameLst>
                                          <p:attrName>style.visibility</p:attrName>
                                        </p:attrNameLst>
                                      </p:cBhvr>
                                      <p:to>
                                        <p:strVal val="visible"/>
                                      </p:to>
                                    </p:set>
                                    <p:animEffect transition="in" filter="fade">
                                      <p:cBhvr>
                                        <p:cTn id="93" dur="500"/>
                                        <p:tgtEl>
                                          <p:spTgt spid="35"/>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36"/>
                                        </p:tgtEl>
                                        <p:attrNameLst>
                                          <p:attrName>style.visibility</p:attrName>
                                        </p:attrNameLst>
                                      </p:cBhvr>
                                      <p:to>
                                        <p:strVal val="visible"/>
                                      </p:to>
                                    </p:set>
                                    <p:animEffect transition="in" filter="fade">
                                      <p:cBhvr>
                                        <p:cTn id="98" dur="500"/>
                                        <p:tgtEl>
                                          <p:spTgt spid="36"/>
                                        </p:tgtEl>
                                      </p:cBhvr>
                                    </p:animEffect>
                                  </p:childTnLst>
                                </p:cTn>
                              </p:par>
                              <p:par>
                                <p:cTn id="99" presetID="10" presetClass="entr" presetSubtype="0" fill="hold" nodeType="withEffect">
                                  <p:stCondLst>
                                    <p:cond delay="0"/>
                                  </p:stCondLst>
                                  <p:childTnLst>
                                    <p:set>
                                      <p:cBhvr>
                                        <p:cTn id="100" dur="1" fill="hold">
                                          <p:stCondLst>
                                            <p:cond delay="0"/>
                                          </p:stCondLst>
                                        </p:cTn>
                                        <p:tgtEl>
                                          <p:spTgt spid="37"/>
                                        </p:tgtEl>
                                        <p:attrNameLst>
                                          <p:attrName>style.visibility</p:attrName>
                                        </p:attrNameLst>
                                      </p:cBhvr>
                                      <p:to>
                                        <p:strVal val="visible"/>
                                      </p:to>
                                    </p:set>
                                    <p:animEffect transition="in" filter="fade">
                                      <p:cBhvr>
                                        <p:cTn id="101" dur="500"/>
                                        <p:tgtEl>
                                          <p:spTgt spid="37"/>
                                        </p:tgtEl>
                                      </p:cBhvr>
                                    </p:animEffect>
                                  </p:childTnLst>
                                </p:cTn>
                              </p:par>
                              <p:par>
                                <p:cTn id="102" presetID="10" presetClass="entr" presetSubtype="0" fill="hold" nodeType="withEffect">
                                  <p:stCondLst>
                                    <p:cond delay="0"/>
                                  </p:stCondLst>
                                  <p:childTnLst>
                                    <p:set>
                                      <p:cBhvr>
                                        <p:cTn id="103" dur="1" fill="hold">
                                          <p:stCondLst>
                                            <p:cond delay="0"/>
                                          </p:stCondLst>
                                        </p:cTn>
                                        <p:tgtEl>
                                          <p:spTgt spid="38"/>
                                        </p:tgtEl>
                                        <p:attrNameLst>
                                          <p:attrName>style.visibility</p:attrName>
                                        </p:attrNameLst>
                                      </p:cBhvr>
                                      <p:to>
                                        <p:strVal val="visible"/>
                                      </p:to>
                                    </p:set>
                                    <p:animEffect transition="in" filter="fade">
                                      <p:cBhvr>
                                        <p:cTn id="104" dur="500"/>
                                        <p:tgtEl>
                                          <p:spTgt spid="38"/>
                                        </p:tgtEl>
                                      </p:cBhvr>
                                    </p:animEffect>
                                  </p:childTnLst>
                                </p:cTn>
                              </p:par>
                              <p:par>
                                <p:cTn id="105" presetID="10" presetClass="entr" presetSubtype="0" fill="hold" nodeType="withEffect">
                                  <p:stCondLst>
                                    <p:cond delay="0"/>
                                  </p:stCondLst>
                                  <p:childTnLst>
                                    <p:set>
                                      <p:cBhvr>
                                        <p:cTn id="106" dur="1" fill="hold">
                                          <p:stCondLst>
                                            <p:cond delay="0"/>
                                          </p:stCondLst>
                                        </p:cTn>
                                        <p:tgtEl>
                                          <p:spTgt spid="39"/>
                                        </p:tgtEl>
                                        <p:attrNameLst>
                                          <p:attrName>style.visibility</p:attrName>
                                        </p:attrNameLst>
                                      </p:cBhvr>
                                      <p:to>
                                        <p:strVal val="visible"/>
                                      </p:to>
                                    </p:set>
                                    <p:animEffect transition="in" filter="fade">
                                      <p:cBhvr>
                                        <p:cTn id="107" dur="500"/>
                                        <p:tgtEl>
                                          <p:spTgt spid="39"/>
                                        </p:tgtEl>
                                      </p:cBhvr>
                                    </p:animEffect>
                                  </p:childTnLst>
                                </p:cTn>
                              </p:par>
                              <p:par>
                                <p:cTn id="108" presetID="10" presetClass="entr" presetSubtype="0" fill="hold" nodeType="withEffect">
                                  <p:stCondLst>
                                    <p:cond delay="0"/>
                                  </p:stCondLst>
                                  <p:childTnLst>
                                    <p:set>
                                      <p:cBhvr>
                                        <p:cTn id="109" dur="1" fill="hold">
                                          <p:stCondLst>
                                            <p:cond delay="0"/>
                                          </p:stCondLst>
                                        </p:cTn>
                                        <p:tgtEl>
                                          <p:spTgt spid="40"/>
                                        </p:tgtEl>
                                        <p:attrNameLst>
                                          <p:attrName>style.visibility</p:attrName>
                                        </p:attrNameLst>
                                      </p:cBhvr>
                                      <p:to>
                                        <p:strVal val="visible"/>
                                      </p:to>
                                    </p:set>
                                    <p:animEffect transition="in" filter="fade">
                                      <p:cBhvr>
                                        <p:cTn id="11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D59E2-7AE3-419B-98B9-0544730B4BF6}"/>
              </a:ext>
            </a:extLst>
          </p:cNvPr>
          <p:cNvSpPr>
            <a:spLocks noGrp="1"/>
          </p:cNvSpPr>
          <p:nvPr>
            <p:ph type="title"/>
          </p:nvPr>
        </p:nvSpPr>
        <p:spPr/>
        <p:txBody>
          <a:bodyPr/>
          <a:lstStyle/>
          <a:p>
            <a:r>
              <a:rPr lang="en-US" dirty="0"/>
              <a:t>Challenge: Deadlocks</a:t>
            </a:r>
          </a:p>
        </p:txBody>
      </p:sp>
      <p:sp>
        <p:nvSpPr>
          <p:cNvPr id="5" name="Footer Placeholder 4">
            <a:extLst>
              <a:ext uri="{FF2B5EF4-FFF2-40B4-BE49-F238E27FC236}">
                <a16:creationId xmlns:a16="http://schemas.microsoft.com/office/drawing/2014/main" id="{358F7BB4-65F1-49CB-A4C0-1A76D5F86B1B}"/>
              </a:ext>
            </a:extLst>
          </p:cNvPr>
          <p:cNvSpPr>
            <a:spLocks noGrp="1"/>
          </p:cNvSpPr>
          <p:nvPr>
            <p:ph type="ftr" sz="quarter" idx="11"/>
          </p:nvPr>
        </p:nvSpPr>
        <p:spPr>
          <a:xfrm>
            <a:off x="668866" y="6401580"/>
            <a:ext cx="7906422" cy="365125"/>
          </a:xfrm>
        </p:spPr>
        <p:txBody>
          <a:bodyPr/>
          <a:lstStyle/>
          <a:p>
            <a:r>
              <a:rPr lang="en-US"/>
              <a:t>Brownian Bubble Router | NOCS 2018                   Mayank Parasar, Ankit Sinha &amp; Tushar Krishna | Georgia Tech</a:t>
            </a:r>
            <a:endParaRPr lang="en-US" dirty="0"/>
          </a:p>
        </p:txBody>
      </p:sp>
      <p:sp>
        <p:nvSpPr>
          <p:cNvPr id="6" name="Rectangle 5">
            <a:extLst>
              <a:ext uri="{FF2B5EF4-FFF2-40B4-BE49-F238E27FC236}">
                <a16:creationId xmlns:a16="http://schemas.microsoft.com/office/drawing/2014/main" id="{45C4B4F5-804C-2B40-9E50-4C2A670A8C75}"/>
              </a:ext>
            </a:extLst>
          </p:cNvPr>
          <p:cNvSpPr/>
          <p:nvPr/>
        </p:nvSpPr>
        <p:spPr>
          <a:xfrm>
            <a:off x="1771936" y="2588941"/>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05516993-28B7-094B-A187-4F8FC3C546C2}"/>
              </a:ext>
            </a:extLst>
          </p:cNvPr>
          <p:cNvSpPr/>
          <p:nvPr/>
        </p:nvSpPr>
        <p:spPr>
          <a:xfrm>
            <a:off x="3583805" y="2588941"/>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64CFA575-99FA-7B44-B615-6ED0D0FF5429}"/>
              </a:ext>
            </a:extLst>
          </p:cNvPr>
          <p:cNvSpPr/>
          <p:nvPr/>
        </p:nvSpPr>
        <p:spPr>
          <a:xfrm>
            <a:off x="1771936" y="3816608"/>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DA107017-675F-FC4E-B892-1F88850F22F9}"/>
              </a:ext>
            </a:extLst>
          </p:cNvPr>
          <p:cNvSpPr/>
          <p:nvPr/>
        </p:nvSpPr>
        <p:spPr>
          <a:xfrm>
            <a:off x="3583805" y="3816608"/>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ECE010C5-F5A3-E143-B4C5-BDD9F0398300}"/>
              </a:ext>
            </a:extLst>
          </p:cNvPr>
          <p:cNvSpPr/>
          <p:nvPr/>
        </p:nvSpPr>
        <p:spPr>
          <a:xfrm>
            <a:off x="1771936" y="5044275"/>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0C64972-F04E-F942-B385-4AC00F9F72A6}"/>
              </a:ext>
            </a:extLst>
          </p:cNvPr>
          <p:cNvSpPr/>
          <p:nvPr/>
        </p:nvSpPr>
        <p:spPr>
          <a:xfrm>
            <a:off x="3583805" y="5044275"/>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97812010-6544-1048-8914-2B3B901E2AE1}"/>
              </a:ext>
            </a:extLst>
          </p:cNvPr>
          <p:cNvSpPr/>
          <p:nvPr/>
        </p:nvSpPr>
        <p:spPr>
          <a:xfrm>
            <a:off x="5395681" y="2588940"/>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F0F54E8E-0CC4-774B-ADCB-76014DEE8C9C}"/>
              </a:ext>
            </a:extLst>
          </p:cNvPr>
          <p:cNvSpPr/>
          <p:nvPr/>
        </p:nvSpPr>
        <p:spPr>
          <a:xfrm>
            <a:off x="7207550" y="2588940"/>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D1CF6118-C7F7-734E-BD63-430548B72F3F}"/>
              </a:ext>
            </a:extLst>
          </p:cNvPr>
          <p:cNvSpPr/>
          <p:nvPr/>
        </p:nvSpPr>
        <p:spPr>
          <a:xfrm>
            <a:off x="5395681" y="3816607"/>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D60A36DF-7A0C-EF44-8C19-E5D38F6BCB62}"/>
              </a:ext>
            </a:extLst>
          </p:cNvPr>
          <p:cNvSpPr/>
          <p:nvPr/>
        </p:nvSpPr>
        <p:spPr>
          <a:xfrm>
            <a:off x="7207550" y="3816607"/>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399731D3-1D88-1B4D-ACC0-4424F1C82344}"/>
              </a:ext>
            </a:extLst>
          </p:cNvPr>
          <p:cNvSpPr/>
          <p:nvPr/>
        </p:nvSpPr>
        <p:spPr>
          <a:xfrm>
            <a:off x="5395681" y="5044274"/>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8F5FA942-C827-FC4A-9F01-1D8D20AA42B1}"/>
              </a:ext>
            </a:extLst>
          </p:cNvPr>
          <p:cNvSpPr/>
          <p:nvPr/>
        </p:nvSpPr>
        <p:spPr>
          <a:xfrm>
            <a:off x="7207550" y="5044274"/>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DB3737C5-907C-3B47-96A3-F5E2D834C8AB}"/>
              </a:ext>
            </a:extLst>
          </p:cNvPr>
          <p:cNvCxnSpPr>
            <a:cxnSpLocks/>
            <a:stCxn id="6" idx="2"/>
            <a:endCxn id="8" idx="0"/>
          </p:cNvCxnSpPr>
          <p:nvPr/>
        </p:nvCxnSpPr>
        <p:spPr>
          <a:xfrm>
            <a:off x="2236809" y="3155178"/>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1" name="Straight Connector 20">
            <a:extLst>
              <a:ext uri="{FF2B5EF4-FFF2-40B4-BE49-F238E27FC236}">
                <a16:creationId xmlns:a16="http://schemas.microsoft.com/office/drawing/2014/main" id="{4C428EB3-BAF8-0640-A35E-A57D5E209FC2}"/>
              </a:ext>
            </a:extLst>
          </p:cNvPr>
          <p:cNvCxnSpPr>
            <a:cxnSpLocks/>
          </p:cNvCxnSpPr>
          <p:nvPr/>
        </p:nvCxnSpPr>
        <p:spPr>
          <a:xfrm>
            <a:off x="2238853" y="4382844"/>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2" name="Straight Connector 21">
            <a:extLst>
              <a:ext uri="{FF2B5EF4-FFF2-40B4-BE49-F238E27FC236}">
                <a16:creationId xmlns:a16="http://schemas.microsoft.com/office/drawing/2014/main" id="{B5FCB0D1-1535-7247-AC5A-4B354476181A}"/>
              </a:ext>
            </a:extLst>
          </p:cNvPr>
          <p:cNvCxnSpPr>
            <a:cxnSpLocks/>
          </p:cNvCxnSpPr>
          <p:nvPr/>
        </p:nvCxnSpPr>
        <p:spPr>
          <a:xfrm>
            <a:off x="4067653" y="3155177"/>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3" name="Straight Connector 22">
            <a:extLst>
              <a:ext uri="{FF2B5EF4-FFF2-40B4-BE49-F238E27FC236}">
                <a16:creationId xmlns:a16="http://schemas.microsoft.com/office/drawing/2014/main" id="{99DDFBD9-F0B9-344D-A77B-1B90321486FB}"/>
              </a:ext>
            </a:extLst>
          </p:cNvPr>
          <p:cNvCxnSpPr>
            <a:cxnSpLocks/>
          </p:cNvCxnSpPr>
          <p:nvPr/>
        </p:nvCxnSpPr>
        <p:spPr>
          <a:xfrm>
            <a:off x="4067653" y="4382844"/>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4" name="Straight Connector 23">
            <a:extLst>
              <a:ext uri="{FF2B5EF4-FFF2-40B4-BE49-F238E27FC236}">
                <a16:creationId xmlns:a16="http://schemas.microsoft.com/office/drawing/2014/main" id="{00160F33-1FAF-9640-9142-8B61DDC7E9BD}"/>
              </a:ext>
            </a:extLst>
          </p:cNvPr>
          <p:cNvCxnSpPr>
            <a:cxnSpLocks/>
          </p:cNvCxnSpPr>
          <p:nvPr/>
        </p:nvCxnSpPr>
        <p:spPr>
          <a:xfrm>
            <a:off x="5862589" y="3155177"/>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5" name="Straight Connector 24">
            <a:extLst>
              <a:ext uri="{FF2B5EF4-FFF2-40B4-BE49-F238E27FC236}">
                <a16:creationId xmlns:a16="http://schemas.microsoft.com/office/drawing/2014/main" id="{6E3A0CD1-0AB0-924A-BC9F-92E43467A1E5}"/>
              </a:ext>
            </a:extLst>
          </p:cNvPr>
          <p:cNvCxnSpPr>
            <a:cxnSpLocks/>
          </p:cNvCxnSpPr>
          <p:nvPr/>
        </p:nvCxnSpPr>
        <p:spPr>
          <a:xfrm>
            <a:off x="5862589" y="4382844"/>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6" name="Straight Connector 25">
            <a:extLst>
              <a:ext uri="{FF2B5EF4-FFF2-40B4-BE49-F238E27FC236}">
                <a16:creationId xmlns:a16="http://schemas.microsoft.com/office/drawing/2014/main" id="{765C8626-F608-CD42-8C72-82CD753607A4}"/>
              </a:ext>
            </a:extLst>
          </p:cNvPr>
          <p:cNvCxnSpPr>
            <a:cxnSpLocks/>
          </p:cNvCxnSpPr>
          <p:nvPr/>
        </p:nvCxnSpPr>
        <p:spPr>
          <a:xfrm>
            <a:off x="7674455" y="4382844"/>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7" name="Straight Connector 26">
            <a:extLst>
              <a:ext uri="{FF2B5EF4-FFF2-40B4-BE49-F238E27FC236}">
                <a16:creationId xmlns:a16="http://schemas.microsoft.com/office/drawing/2014/main" id="{4337D310-C428-0148-88FD-D699F7728C12}"/>
              </a:ext>
            </a:extLst>
          </p:cNvPr>
          <p:cNvCxnSpPr>
            <a:cxnSpLocks/>
          </p:cNvCxnSpPr>
          <p:nvPr/>
        </p:nvCxnSpPr>
        <p:spPr>
          <a:xfrm>
            <a:off x="7697787" y="3155177"/>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8" name="Straight Connector 27">
            <a:extLst>
              <a:ext uri="{FF2B5EF4-FFF2-40B4-BE49-F238E27FC236}">
                <a16:creationId xmlns:a16="http://schemas.microsoft.com/office/drawing/2014/main" id="{7C7C209B-1B01-194E-A28A-697094E5EABC}"/>
              </a:ext>
            </a:extLst>
          </p:cNvPr>
          <p:cNvCxnSpPr>
            <a:cxnSpLocks/>
            <a:endCxn id="7" idx="1"/>
          </p:cNvCxnSpPr>
          <p:nvPr/>
        </p:nvCxnSpPr>
        <p:spPr>
          <a:xfrm>
            <a:off x="2701682" y="2868340"/>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1" name="Straight Connector 30">
            <a:extLst>
              <a:ext uri="{FF2B5EF4-FFF2-40B4-BE49-F238E27FC236}">
                <a16:creationId xmlns:a16="http://schemas.microsoft.com/office/drawing/2014/main" id="{EEF52AF2-900E-764F-BE21-ADB8686243FA}"/>
              </a:ext>
            </a:extLst>
          </p:cNvPr>
          <p:cNvCxnSpPr>
            <a:cxnSpLocks/>
          </p:cNvCxnSpPr>
          <p:nvPr/>
        </p:nvCxnSpPr>
        <p:spPr>
          <a:xfrm>
            <a:off x="2701681" y="4121920"/>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2" name="Straight Connector 31">
            <a:extLst>
              <a:ext uri="{FF2B5EF4-FFF2-40B4-BE49-F238E27FC236}">
                <a16:creationId xmlns:a16="http://schemas.microsoft.com/office/drawing/2014/main" id="{132F5EA3-1DC2-9542-B717-79FEF1D2EE0E}"/>
              </a:ext>
            </a:extLst>
          </p:cNvPr>
          <p:cNvCxnSpPr>
            <a:cxnSpLocks/>
          </p:cNvCxnSpPr>
          <p:nvPr/>
        </p:nvCxnSpPr>
        <p:spPr>
          <a:xfrm>
            <a:off x="2701681" y="5350102"/>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3" name="Straight Connector 32">
            <a:extLst>
              <a:ext uri="{FF2B5EF4-FFF2-40B4-BE49-F238E27FC236}">
                <a16:creationId xmlns:a16="http://schemas.microsoft.com/office/drawing/2014/main" id="{9A9032D5-DDE9-1248-8A2B-04A08C5D9807}"/>
              </a:ext>
            </a:extLst>
          </p:cNvPr>
          <p:cNvCxnSpPr>
            <a:cxnSpLocks/>
          </p:cNvCxnSpPr>
          <p:nvPr/>
        </p:nvCxnSpPr>
        <p:spPr>
          <a:xfrm>
            <a:off x="4515595" y="2843205"/>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4" name="Straight Connector 33">
            <a:extLst>
              <a:ext uri="{FF2B5EF4-FFF2-40B4-BE49-F238E27FC236}">
                <a16:creationId xmlns:a16="http://schemas.microsoft.com/office/drawing/2014/main" id="{6FBFAE20-F590-7347-91DD-6132DAA8060A}"/>
              </a:ext>
            </a:extLst>
          </p:cNvPr>
          <p:cNvCxnSpPr>
            <a:cxnSpLocks/>
          </p:cNvCxnSpPr>
          <p:nvPr/>
        </p:nvCxnSpPr>
        <p:spPr>
          <a:xfrm>
            <a:off x="4515594" y="4118200"/>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5" name="Straight Connector 34">
            <a:extLst>
              <a:ext uri="{FF2B5EF4-FFF2-40B4-BE49-F238E27FC236}">
                <a16:creationId xmlns:a16="http://schemas.microsoft.com/office/drawing/2014/main" id="{0CD55B90-6354-0B4E-BE09-01671E36247F}"/>
              </a:ext>
            </a:extLst>
          </p:cNvPr>
          <p:cNvCxnSpPr>
            <a:cxnSpLocks/>
          </p:cNvCxnSpPr>
          <p:nvPr/>
        </p:nvCxnSpPr>
        <p:spPr>
          <a:xfrm>
            <a:off x="4537366" y="5342146"/>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6" name="Straight Connector 35">
            <a:extLst>
              <a:ext uri="{FF2B5EF4-FFF2-40B4-BE49-F238E27FC236}">
                <a16:creationId xmlns:a16="http://schemas.microsoft.com/office/drawing/2014/main" id="{67B0B251-EF2B-4140-A56F-529B332B9D23}"/>
              </a:ext>
            </a:extLst>
          </p:cNvPr>
          <p:cNvCxnSpPr>
            <a:cxnSpLocks/>
          </p:cNvCxnSpPr>
          <p:nvPr/>
        </p:nvCxnSpPr>
        <p:spPr>
          <a:xfrm>
            <a:off x="6325427" y="5325532"/>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7" name="Straight Connector 36">
            <a:extLst>
              <a:ext uri="{FF2B5EF4-FFF2-40B4-BE49-F238E27FC236}">
                <a16:creationId xmlns:a16="http://schemas.microsoft.com/office/drawing/2014/main" id="{E034707F-B936-3A44-9352-1BE19347E875}"/>
              </a:ext>
            </a:extLst>
          </p:cNvPr>
          <p:cNvCxnSpPr>
            <a:cxnSpLocks/>
          </p:cNvCxnSpPr>
          <p:nvPr/>
        </p:nvCxnSpPr>
        <p:spPr>
          <a:xfrm>
            <a:off x="6325427" y="4099308"/>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8" name="Straight Connector 37">
            <a:extLst>
              <a:ext uri="{FF2B5EF4-FFF2-40B4-BE49-F238E27FC236}">
                <a16:creationId xmlns:a16="http://schemas.microsoft.com/office/drawing/2014/main" id="{DF6F7AE4-D052-1F47-8D99-8BF31A3CD39F}"/>
              </a:ext>
            </a:extLst>
          </p:cNvPr>
          <p:cNvCxnSpPr>
            <a:cxnSpLocks/>
          </p:cNvCxnSpPr>
          <p:nvPr/>
        </p:nvCxnSpPr>
        <p:spPr>
          <a:xfrm>
            <a:off x="6325427" y="2864620"/>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sp>
        <p:nvSpPr>
          <p:cNvPr id="39" name="Rectangle 38">
            <a:extLst>
              <a:ext uri="{FF2B5EF4-FFF2-40B4-BE49-F238E27FC236}">
                <a16:creationId xmlns:a16="http://schemas.microsoft.com/office/drawing/2014/main" id="{C19C0B58-935E-2C4E-9A98-118646C99F2B}"/>
              </a:ext>
            </a:extLst>
          </p:cNvPr>
          <p:cNvSpPr/>
          <p:nvPr/>
        </p:nvSpPr>
        <p:spPr>
          <a:xfrm>
            <a:off x="1771937" y="1352809"/>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92F65080-3B62-2441-BF0D-4F042AA1DA2B}"/>
              </a:ext>
            </a:extLst>
          </p:cNvPr>
          <p:cNvSpPr/>
          <p:nvPr/>
        </p:nvSpPr>
        <p:spPr>
          <a:xfrm>
            <a:off x="3583806" y="1352809"/>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1A23FB00-660C-634C-96B8-AE7DFBF29E51}"/>
              </a:ext>
            </a:extLst>
          </p:cNvPr>
          <p:cNvSpPr/>
          <p:nvPr/>
        </p:nvSpPr>
        <p:spPr>
          <a:xfrm>
            <a:off x="5395682" y="1352808"/>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D16D666D-D48D-684C-AD88-7D3329065766}"/>
              </a:ext>
            </a:extLst>
          </p:cNvPr>
          <p:cNvSpPr/>
          <p:nvPr/>
        </p:nvSpPr>
        <p:spPr>
          <a:xfrm>
            <a:off x="7207551" y="1352808"/>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B9808105-ED4F-844B-9663-FA1582807C22}"/>
              </a:ext>
            </a:extLst>
          </p:cNvPr>
          <p:cNvCxnSpPr>
            <a:cxnSpLocks/>
            <a:stCxn id="39" idx="2"/>
          </p:cNvCxnSpPr>
          <p:nvPr/>
        </p:nvCxnSpPr>
        <p:spPr>
          <a:xfrm>
            <a:off x="2236810" y="1919046"/>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4" name="Straight Connector 43">
            <a:extLst>
              <a:ext uri="{FF2B5EF4-FFF2-40B4-BE49-F238E27FC236}">
                <a16:creationId xmlns:a16="http://schemas.microsoft.com/office/drawing/2014/main" id="{8948A489-2472-2849-89AE-DCD4A53F519C}"/>
              </a:ext>
            </a:extLst>
          </p:cNvPr>
          <p:cNvCxnSpPr>
            <a:cxnSpLocks/>
          </p:cNvCxnSpPr>
          <p:nvPr/>
        </p:nvCxnSpPr>
        <p:spPr>
          <a:xfrm>
            <a:off x="4067654" y="1919045"/>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5" name="Straight Connector 44">
            <a:extLst>
              <a:ext uri="{FF2B5EF4-FFF2-40B4-BE49-F238E27FC236}">
                <a16:creationId xmlns:a16="http://schemas.microsoft.com/office/drawing/2014/main" id="{5C0EECE4-BB7A-244C-A861-AE3BFD9C97AE}"/>
              </a:ext>
            </a:extLst>
          </p:cNvPr>
          <p:cNvCxnSpPr>
            <a:cxnSpLocks/>
          </p:cNvCxnSpPr>
          <p:nvPr/>
        </p:nvCxnSpPr>
        <p:spPr>
          <a:xfrm>
            <a:off x="5862590" y="1919045"/>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6" name="Straight Connector 45">
            <a:extLst>
              <a:ext uri="{FF2B5EF4-FFF2-40B4-BE49-F238E27FC236}">
                <a16:creationId xmlns:a16="http://schemas.microsoft.com/office/drawing/2014/main" id="{146F09CF-FB88-3E44-A69F-9117702E729A}"/>
              </a:ext>
            </a:extLst>
          </p:cNvPr>
          <p:cNvCxnSpPr>
            <a:cxnSpLocks/>
          </p:cNvCxnSpPr>
          <p:nvPr/>
        </p:nvCxnSpPr>
        <p:spPr>
          <a:xfrm>
            <a:off x="7697788" y="1919045"/>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7" name="Straight Connector 46">
            <a:extLst>
              <a:ext uri="{FF2B5EF4-FFF2-40B4-BE49-F238E27FC236}">
                <a16:creationId xmlns:a16="http://schemas.microsoft.com/office/drawing/2014/main" id="{16605E19-0C1C-A74D-A0F3-AB95CB3C29FF}"/>
              </a:ext>
            </a:extLst>
          </p:cNvPr>
          <p:cNvCxnSpPr>
            <a:cxnSpLocks/>
            <a:endCxn id="40" idx="1"/>
          </p:cNvCxnSpPr>
          <p:nvPr/>
        </p:nvCxnSpPr>
        <p:spPr>
          <a:xfrm>
            <a:off x="2701683" y="1632208"/>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8" name="Straight Connector 47">
            <a:extLst>
              <a:ext uri="{FF2B5EF4-FFF2-40B4-BE49-F238E27FC236}">
                <a16:creationId xmlns:a16="http://schemas.microsoft.com/office/drawing/2014/main" id="{02E7EE1B-BFDA-4D48-A5C6-A9C844529D4B}"/>
              </a:ext>
            </a:extLst>
          </p:cNvPr>
          <p:cNvCxnSpPr>
            <a:cxnSpLocks/>
          </p:cNvCxnSpPr>
          <p:nvPr/>
        </p:nvCxnSpPr>
        <p:spPr>
          <a:xfrm>
            <a:off x="4515596" y="1607073"/>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9" name="Straight Connector 48">
            <a:extLst>
              <a:ext uri="{FF2B5EF4-FFF2-40B4-BE49-F238E27FC236}">
                <a16:creationId xmlns:a16="http://schemas.microsoft.com/office/drawing/2014/main" id="{EDC93C27-2A07-1E4A-AACC-099EED8BD95D}"/>
              </a:ext>
            </a:extLst>
          </p:cNvPr>
          <p:cNvCxnSpPr>
            <a:cxnSpLocks/>
          </p:cNvCxnSpPr>
          <p:nvPr/>
        </p:nvCxnSpPr>
        <p:spPr>
          <a:xfrm>
            <a:off x="6325428" y="1628488"/>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sp>
        <p:nvSpPr>
          <p:cNvPr id="50" name="Oval 49">
            <a:extLst>
              <a:ext uri="{FF2B5EF4-FFF2-40B4-BE49-F238E27FC236}">
                <a16:creationId xmlns:a16="http://schemas.microsoft.com/office/drawing/2014/main" id="{DD3CA283-DEE8-3245-931B-ACF2F016C20B}"/>
              </a:ext>
            </a:extLst>
          </p:cNvPr>
          <p:cNvSpPr/>
          <p:nvPr/>
        </p:nvSpPr>
        <p:spPr>
          <a:xfrm>
            <a:off x="3802641" y="1318675"/>
            <a:ext cx="524933" cy="6222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A</a:t>
            </a:r>
            <a:endParaRPr lang="en-US" dirty="0"/>
          </a:p>
        </p:txBody>
      </p:sp>
      <p:sp>
        <p:nvSpPr>
          <p:cNvPr id="51" name="Oval 50">
            <a:extLst>
              <a:ext uri="{FF2B5EF4-FFF2-40B4-BE49-F238E27FC236}">
                <a16:creationId xmlns:a16="http://schemas.microsoft.com/office/drawing/2014/main" id="{F82A526F-98D4-664C-B3CC-267875F8180E}"/>
              </a:ext>
            </a:extLst>
          </p:cNvPr>
          <p:cNvSpPr/>
          <p:nvPr/>
        </p:nvSpPr>
        <p:spPr>
          <a:xfrm>
            <a:off x="7372586" y="2569380"/>
            <a:ext cx="524933" cy="6222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D</a:t>
            </a:r>
            <a:endParaRPr lang="en-US" dirty="0"/>
          </a:p>
        </p:txBody>
      </p:sp>
      <p:sp>
        <p:nvSpPr>
          <p:cNvPr id="52" name="Oval 51">
            <a:extLst>
              <a:ext uri="{FF2B5EF4-FFF2-40B4-BE49-F238E27FC236}">
                <a16:creationId xmlns:a16="http://schemas.microsoft.com/office/drawing/2014/main" id="{0E07704C-B457-3C45-A2BA-2040B9B10035}"/>
              </a:ext>
            </a:extLst>
          </p:cNvPr>
          <p:cNvSpPr/>
          <p:nvPr/>
        </p:nvSpPr>
        <p:spPr>
          <a:xfrm>
            <a:off x="5623927" y="5043494"/>
            <a:ext cx="524933" cy="6222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C</a:t>
            </a:r>
            <a:endParaRPr lang="en-US" dirty="0"/>
          </a:p>
        </p:txBody>
      </p:sp>
      <p:sp>
        <p:nvSpPr>
          <p:cNvPr id="53" name="Oval 52">
            <a:extLst>
              <a:ext uri="{FF2B5EF4-FFF2-40B4-BE49-F238E27FC236}">
                <a16:creationId xmlns:a16="http://schemas.microsoft.com/office/drawing/2014/main" id="{4FC189E7-E4D0-6747-B827-6E1D3B4FD8A0}"/>
              </a:ext>
            </a:extLst>
          </p:cNvPr>
          <p:cNvSpPr/>
          <p:nvPr/>
        </p:nvSpPr>
        <p:spPr>
          <a:xfrm>
            <a:off x="1962266" y="3804155"/>
            <a:ext cx="524933" cy="6222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B</a:t>
            </a:r>
            <a:endParaRPr lang="en-US" dirty="0"/>
          </a:p>
        </p:txBody>
      </p:sp>
      <p:cxnSp>
        <p:nvCxnSpPr>
          <p:cNvPr id="55" name="Straight Arrow Connector 54">
            <a:extLst>
              <a:ext uri="{FF2B5EF4-FFF2-40B4-BE49-F238E27FC236}">
                <a16:creationId xmlns:a16="http://schemas.microsoft.com/office/drawing/2014/main" id="{8238EF45-DDC1-1344-881A-AC7F29D5DD0D}"/>
              </a:ext>
            </a:extLst>
          </p:cNvPr>
          <p:cNvCxnSpPr>
            <a:cxnSpLocks/>
          </p:cNvCxnSpPr>
          <p:nvPr/>
        </p:nvCxnSpPr>
        <p:spPr>
          <a:xfrm>
            <a:off x="3445498" y="1412321"/>
            <a:ext cx="0" cy="1057303"/>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8" name="Straight Arrow Connector 57">
            <a:extLst>
              <a:ext uri="{FF2B5EF4-FFF2-40B4-BE49-F238E27FC236}">
                <a16:creationId xmlns:a16="http://schemas.microsoft.com/office/drawing/2014/main" id="{4FCF83EB-B682-0548-B466-7AA320B9954E}"/>
              </a:ext>
            </a:extLst>
          </p:cNvPr>
          <p:cNvCxnSpPr>
            <a:cxnSpLocks/>
          </p:cNvCxnSpPr>
          <p:nvPr/>
        </p:nvCxnSpPr>
        <p:spPr>
          <a:xfrm flipV="1">
            <a:off x="6619652" y="4411713"/>
            <a:ext cx="0" cy="1198798"/>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0" name="Straight Arrow Connector 59">
            <a:extLst>
              <a:ext uri="{FF2B5EF4-FFF2-40B4-BE49-F238E27FC236}">
                <a16:creationId xmlns:a16="http://schemas.microsoft.com/office/drawing/2014/main" id="{0B7DB9BF-D577-4E47-9D2D-EC0179542353}"/>
              </a:ext>
            </a:extLst>
          </p:cNvPr>
          <p:cNvCxnSpPr>
            <a:cxnSpLocks/>
          </p:cNvCxnSpPr>
          <p:nvPr/>
        </p:nvCxnSpPr>
        <p:spPr>
          <a:xfrm>
            <a:off x="1864128" y="4553040"/>
            <a:ext cx="1378170" cy="0"/>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3" name="Straight Arrow Connector 62">
            <a:extLst>
              <a:ext uri="{FF2B5EF4-FFF2-40B4-BE49-F238E27FC236}">
                <a16:creationId xmlns:a16="http://schemas.microsoft.com/office/drawing/2014/main" id="{D780194C-1F2D-7E47-8FBD-33DFD42DD178}"/>
              </a:ext>
            </a:extLst>
          </p:cNvPr>
          <p:cNvCxnSpPr>
            <a:cxnSpLocks/>
          </p:cNvCxnSpPr>
          <p:nvPr/>
        </p:nvCxnSpPr>
        <p:spPr>
          <a:xfrm flipH="1" flipV="1">
            <a:off x="6524116" y="2401941"/>
            <a:ext cx="1366867" cy="8731"/>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7" name="Rectangle 66">
            <a:extLst>
              <a:ext uri="{FF2B5EF4-FFF2-40B4-BE49-F238E27FC236}">
                <a16:creationId xmlns:a16="http://schemas.microsoft.com/office/drawing/2014/main" id="{B46B6DFE-2120-314D-8777-094C42D3334D}"/>
              </a:ext>
            </a:extLst>
          </p:cNvPr>
          <p:cNvSpPr/>
          <p:nvPr/>
        </p:nvSpPr>
        <p:spPr>
          <a:xfrm>
            <a:off x="3250662" y="4335736"/>
            <a:ext cx="882123" cy="338554"/>
          </a:xfrm>
          <a:prstGeom prst="rect">
            <a:avLst/>
          </a:prstGeom>
          <a:noFill/>
        </p:spPr>
        <p:txBody>
          <a:bodyPr wrap="square" lIns="91440" tIns="45720" rIns="91440" bIns="45720">
            <a:spAutoFit/>
          </a:bodyPr>
          <a:lstStyle/>
          <a:p>
            <a:pPr algn="ctr"/>
            <a:r>
              <a:rPr lang="en-US" sz="1600" b="1" cap="none" spc="0" dirty="0" err="1">
                <a:ln w="0"/>
                <a:solidFill>
                  <a:schemeClr val="tx1"/>
                </a:solidFill>
                <a:effectLst>
                  <a:outerShdw blurRad="38100" dist="19050" dir="2700000" algn="tl" rotWithShape="0">
                    <a:schemeClr val="dk1">
                      <a:alpha val="40000"/>
                    </a:schemeClr>
                  </a:outerShdw>
                </a:effectLst>
              </a:rPr>
              <a:t>Dest</a:t>
            </a:r>
            <a:r>
              <a:rPr lang="en-US" sz="1600" b="1" cap="none" spc="0" dirty="0">
                <a:ln w="0"/>
                <a:solidFill>
                  <a:schemeClr val="tx1"/>
                </a:solidFill>
                <a:effectLst>
                  <a:outerShdw blurRad="38100" dist="19050" dir="2700000" algn="tl" rotWithShape="0">
                    <a:schemeClr val="dk1">
                      <a:alpha val="40000"/>
                    </a:schemeClr>
                  </a:outerShdw>
                </a:effectLst>
              </a:rPr>
              <a:t>. A</a:t>
            </a:r>
          </a:p>
        </p:txBody>
      </p:sp>
      <p:sp>
        <p:nvSpPr>
          <p:cNvPr id="68" name="Rectangle 67">
            <a:extLst>
              <a:ext uri="{FF2B5EF4-FFF2-40B4-BE49-F238E27FC236}">
                <a16:creationId xmlns:a16="http://schemas.microsoft.com/office/drawing/2014/main" id="{56167299-BA53-174E-AE03-29DD4AEADE92}"/>
              </a:ext>
            </a:extLst>
          </p:cNvPr>
          <p:cNvSpPr/>
          <p:nvPr/>
        </p:nvSpPr>
        <p:spPr>
          <a:xfrm>
            <a:off x="3243463" y="3124200"/>
            <a:ext cx="846012" cy="338554"/>
          </a:xfrm>
          <a:prstGeom prst="rect">
            <a:avLst/>
          </a:prstGeom>
          <a:noFill/>
        </p:spPr>
        <p:txBody>
          <a:bodyPr wrap="square" lIns="91440" tIns="45720" rIns="91440" bIns="45720">
            <a:spAutoFit/>
          </a:bodyPr>
          <a:lstStyle/>
          <a:p>
            <a:pPr algn="ctr"/>
            <a:r>
              <a:rPr lang="en-US" sz="1600" b="1" cap="none" spc="0" dirty="0" err="1">
                <a:ln w="0"/>
                <a:solidFill>
                  <a:schemeClr val="tx1"/>
                </a:solidFill>
                <a:effectLst>
                  <a:outerShdw blurRad="38100" dist="19050" dir="2700000" algn="tl" rotWithShape="0">
                    <a:schemeClr val="dk1">
                      <a:alpha val="40000"/>
                    </a:schemeClr>
                  </a:outerShdw>
                </a:effectLst>
              </a:rPr>
              <a:t>Dest.D</a:t>
            </a:r>
            <a:endParaRPr lang="en-US" sz="1600" b="1" cap="none" spc="0" dirty="0">
              <a:ln w="0"/>
              <a:solidFill>
                <a:schemeClr val="tx1"/>
              </a:solidFill>
              <a:effectLst>
                <a:outerShdw blurRad="38100" dist="19050" dir="2700000" algn="tl" rotWithShape="0">
                  <a:schemeClr val="dk1">
                    <a:alpha val="40000"/>
                  </a:schemeClr>
                </a:outerShdw>
              </a:effectLst>
            </a:endParaRPr>
          </a:p>
        </p:txBody>
      </p:sp>
      <p:sp>
        <p:nvSpPr>
          <p:cNvPr id="69" name="Rectangle 68">
            <a:extLst>
              <a:ext uri="{FF2B5EF4-FFF2-40B4-BE49-F238E27FC236}">
                <a16:creationId xmlns:a16="http://schemas.microsoft.com/office/drawing/2014/main" id="{203BC5D9-877E-4041-8513-E51C9BC7C90A}"/>
              </a:ext>
            </a:extLst>
          </p:cNvPr>
          <p:cNvSpPr/>
          <p:nvPr/>
        </p:nvSpPr>
        <p:spPr>
          <a:xfrm>
            <a:off x="5809574" y="3110159"/>
            <a:ext cx="912815" cy="338554"/>
          </a:xfrm>
          <a:prstGeom prst="rect">
            <a:avLst/>
          </a:prstGeom>
          <a:noFill/>
        </p:spPr>
        <p:txBody>
          <a:bodyPr wrap="square" lIns="91440" tIns="45720" rIns="91440" bIns="45720">
            <a:spAutoFit/>
          </a:bodyPr>
          <a:lstStyle/>
          <a:p>
            <a:pPr algn="ctr"/>
            <a:r>
              <a:rPr lang="en-US" sz="1600" b="1" cap="none" spc="0" dirty="0" err="1">
                <a:ln w="0"/>
                <a:solidFill>
                  <a:schemeClr val="tx1"/>
                </a:solidFill>
                <a:effectLst>
                  <a:outerShdw blurRad="38100" dist="19050" dir="2700000" algn="tl" rotWithShape="0">
                    <a:schemeClr val="dk1">
                      <a:alpha val="40000"/>
                    </a:schemeClr>
                  </a:outerShdw>
                </a:effectLst>
              </a:rPr>
              <a:t>Dest</a:t>
            </a:r>
            <a:r>
              <a:rPr lang="en-US" sz="1600" b="1" cap="none" spc="0" dirty="0">
                <a:ln w="0"/>
                <a:solidFill>
                  <a:schemeClr val="tx1"/>
                </a:solidFill>
                <a:effectLst>
                  <a:outerShdw blurRad="38100" dist="19050" dir="2700000" algn="tl" rotWithShape="0">
                    <a:schemeClr val="dk1">
                      <a:alpha val="40000"/>
                    </a:schemeClr>
                  </a:outerShdw>
                </a:effectLst>
              </a:rPr>
              <a:t>. C</a:t>
            </a:r>
          </a:p>
        </p:txBody>
      </p:sp>
      <p:sp>
        <p:nvSpPr>
          <p:cNvPr id="71" name="Rectangle 70">
            <a:extLst>
              <a:ext uri="{FF2B5EF4-FFF2-40B4-BE49-F238E27FC236}">
                <a16:creationId xmlns:a16="http://schemas.microsoft.com/office/drawing/2014/main" id="{33784580-90B9-784C-8E32-C9D3D194AD16}"/>
              </a:ext>
            </a:extLst>
          </p:cNvPr>
          <p:cNvSpPr/>
          <p:nvPr/>
        </p:nvSpPr>
        <p:spPr>
          <a:xfrm>
            <a:off x="5776849" y="4305812"/>
            <a:ext cx="882122" cy="338554"/>
          </a:xfrm>
          <a:prstGeom prst="rect">
            <a:avLst/>
          </a:prstGeom>
          <a:noFill/>
        </p:spPr>
        <p:txBody>
          <a:bodyPr wrap="square" lIns="91440" tIns="45720" rIns="91440" bIns="45720">
            <a:spAutoFit/>
          </a:bodyPr>
          <a:lstStyle/>
          <a:p>
            <a:pPr algn="ctr"/>
            <a:r>
              <a:rPr lang="en-US" sz="1600" b="1" cap="none" spc="0" dirty="0" err="1">
                <a:ln w="0"/>
                <a:solidFill>
                  <a:schemeClr val="tx1"/>
                </a:solidFill>
                <a:effectLst>
                  <a:outerShdw blurRad="38100" dist="19050" dir="2700000" algn="tl" rotWithShape="0">
                    <a:schemeClr val="dk1">
                      <a:alpha val="40000"/>
                    </a:schemeClr>
                  </a:outerShdw>
                </a:effectLst>
              </a:rPr>
              <a:t>Dest</a:t>
            </a:r>
            <a:r>
              <a:rPr lang="en-US" sz="1600" b="1" cap="none" spc="0" dirty="0">
                <a:ln w="0"/>
                <a:solidFill>
                  <a:schemeClr val="tx1"/>
                </a:solidFill>
                <a:effectLst>
                  <a:outerShdw blurRad="38100" dist="19050" dir="2700000" algn="tl" rotWithShape="0">
                    <a:schemeClr val="dk1">
                      <a:alpha val="40000"/>
                    </a:schemeClr>
                  </a:outerShdw>
                </a:effectLst>
              </a:rPr>
              <a:t>. B</a:t>
            </a:r>
          </a:p>
        </p:txBody>
      </p:sp>
      <p:sp>
        <p:nvSpPr>
          <p:cNvPr id="72" name="Curved Up Arrow 71">
            <a:extLst>
              <a:ext uri="{FF2B5EF4-FFF2-40B4-BE49-F238E27FC236}">
                <a16:creationId xmlns:a16="http://schemas.microsoft.com/office/drawing/2014/main" id="{70AB334B-0568-5C4F-9BB1-1EB2D06E668C}"/>
              </a:ext>
            </a:extLst>
          </p:cNvPr>
          <p:cNvSpPr/>
          <p:nvPr/>
        </p:nvSpPr>
        <p:spPr>
          <a:xfrm rot="19309755">
            <a:off x="4605218" y="3533738"/>
            <a:ext cx="1299590" cy="580873"/>
          </a:xfrm>
          <a:prstGeom prst="curvedUpArrow">
            <a:avLst>
              <a:gd name="adj1" fmla="val 4576"/>
              <a:gd name="adj2" fmla="val 25268"/>
              <a:gd name="adj3" fmla="val 2594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5400000" scaled="1"/>
                <a:tileRect/>
              </a:gradFill>
            </a:endParaRPr>
          </a:p>
        </p:txBody>
      </p:sp>
      <p:sp>
        <p:nvSpPr>
          <p:cNvPr id="73" name="Curved Up Arrow 72">
            <a:extLst>
              <a:ext uri="{FF2B5EF4-FFF2-40B4-BE49-F238E27FC236}">
                <a16:creationId xmlns:a16="http://schemas.microsoft.com/office/drawing/2014/main" id="{197201A4-88A7-DA41-9ED1-550516AA12BD}"/>
              </a:ext>
            </a:extLst>
          </p:cNvPr>
          <p:cNvSpPr/>
          <p:nvPr/>
        </p:nvSpPr>
        <p:spPr>
          <a:xfrm rot="19311480" flipH="1" flipV="1">
            <a:off x="4008796" y="2871977"/>
            <a:ext cx="1254021" cy="549198"/>
          </a:xfrm>
          <a:prstGeom prst="curvedUpArrow">
            <a:avLst>
              <a:gd name="adj1" fmla="val 4576"/>
              <a:gd name="adj2" fmla="val 25268"/>
              <a:gd name="adj3" fmla="val 2594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5400000" scaled="1"/>
                <a:tileRect/>
              </a:gradFill>
            </a:endParaRPr>
          </a:p>
        </p:txBody>
      </p:sp>
      <p:sp>
        <p:nvSpPr>
          <p:cNvPr id="74" name="Rectangle 73">
            <a:extLst>
              <a:ext uri="{FF2B5EF4-FFF2-40B4-BE49-F238E27FC236}">
                <a16:creationId xmlns:a16="http://schemas.microsoft.com/office/drawing/2014/main" id="{D9D79844-4E6E-6943-A137-1D8375E430BA}"/>
              </a:ext>
            </a:extLst>
          </p:cNvPr>
          <p:cNvSpPr/>
          <p:nvPr/>
        </p:nvSpPr>
        <p:spPr>
          <a:xfrm rot="19387716">
            <a:off x="4050035" y="3142358"/>
            <a:ext cx="1843774" cy="52322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2800" b="1" cap="none" spc="0" dirty="0">
                <a:ln/>
                <a:solidFill>
                  <a:schemeClr val="accent4"/>
                </a:solidFill>
                <a:effectLst/>
              </a:rPr>
              <a:t>Deadlock!</a:t>
            </a:r>
          </a:p>
        </p:txBody>
      </p:sp>
      <p:sp>
        <p:nvSpPr>
          <p:cNvPr id="18" name="Slide Number Placeholder 17">
            <a:extLst>
              <a:ext uri="{FF2B5EF4-FFF2-40B4-BE49-F238E27FC236}">
                <a16:creationId xmlns:a16="http://schemas.microsoft.com/office/drawing/2014/main" id="{E2CE7973-17AB-4597-ADCF-061E3C7847F3}"/>
              </a:ext>
            </a:extLst>
          </p:cNvPr>
          <p:cNvSpPr>
            <a:spLocks noGrp="1"/>
          </p:cNvSpPr>
          <p:nvPr>
            <p:ph type="sldNum" sz="quarter" idx="12"/>
          </p:nvPr>
        </p:nvSpPr>
        <p:spPr/>
        <p:txBody>
          <a:bodyPr/>
          <a:lstStyle/>
          <a:p>
            <a:fld id="{0D1D0697-F66A-EE4C-B4D3-9802540BCCA0}" type="slidenum">
              <a:rPr lang="en-US" smtClean="0"/>
              <a:t>3</a:t>
            </a:fld>
            <a:endParaRPr lang="en-US"/>
          </a:p>
        </p:txBody>
      </p:sp>
    </p:spTree>
    <p:extLst>
      <p:ext uri="{BB962C8B-B14F-4D97-AF65-F5344CB8AC3E}">
        <p14:creationId xmlns:p14="http://schemas.microsoft.com/office/powerpoint/2010/main" val="1708793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par>
                                <p:cTn id="8" presetID="10" presetClass="entr" presetSubtype="0" fill="hold"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fade">
                                      <p:cBhvr>
                                        <p:cTn id="10" dur="500"/>
                                        <p:tgtEl>
                                          <p:spTgt spid="63"/>
                                        </p:tgtEl>
                                      </p:cBhvr>
                                    </p:animEffect>
                                  </p:childTnLst>
                                </p:cTn>
                              </p:par>
                              <p:par>
                                <p:cTn id="11" presetID="10" presetClass="entr" presetSubtype="0" fill="hold" nodeType="withEffect">
                                  <p:stCondLst>
                                    <p:cond delay="0"/>
                                  </p:stCondLst>
                                  <p:childTnLst>
                                    <p:set>
                                      <p:cBhvr>
                                        <p:cTn id="12" dur="1" fill="hold">
                                          <p:stCondLst>
                                            <p:cond delay="0"/>
                                          </p:stCondLst>
                                        </p:cTn>
                                        <p:tgtEl>
                                          <p:spTgt spid="58"/>
                                        </p:tgtEl>
                                        <p:attrNameLst>
                                          <p:attrName>style.visibility</p:attrName>
                                        </p:attrNameLst>
                                      </p:cBhvr>
                                      <p:to>
                                        <p:strVal val="visible"/>
                                      </p:to>
                                    </p:set>
                                    <p:animEffect transition="in" filter="fade">
                                      <p:cBhvr>
                                        <p:cTn id="13" dur="500"/>
                                        <p:tgtEl>
                                          <p:spTgt spid="58"/>
                                        </p:tgtEl>
                                      </p:cBhvr>
                                    </p:animEffect>
                                  </p:childTnLst>
                                </p:cTn>
                              </p:par>
                              <p:par>
                                <p:cTn id="14" presetID="10" presetClass="entr" presetSubtype="0" fill="hold" nodeType="withEffect">
                                  <p:stCondLst>
                                    <p:cond delay="0"/>
                                  </p:stCondLst>
                                  <p:childTnLst>
                                    <p:set>
                                      <p:cBhvr>
                                        <p:cTn id="15" dur="1" fill="hold">
                                          <p:stCondLst>
                                            <p:cond delay="0"/>
                                          </p:stCondLst>
                                        </p:cTn>
                                        <p:tgtEl>
                                          <p:spTgt spid="60"/>
                                        </p:tgtEl>
                                        <p:attrNameLst>
                                          <p:attrName>style.visibility</p:attrName>
                                        </p:attrNameLst>
                                      </p:cBhvr>
                                      <p:to>
                                        <p:strVal val="visible"/>
                                      </p:to>
                                    </p:set>
                                    <p:animEffect transition="in" filter="fade">
                                      <p:cBhvr>
                                        <p:cTn id="16" dur="500"/>
                                        <p:tgtEl>
                                          <p:spTgt spid="60"/>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path" presetSubtype="0" accel="50000" decel="50000" fill="hold" grpId="0" nodeType="clickEffect">
                                  <p:stCondLst>
                                    <p:cond delay="0"/>
                                  </p:stCondLst>
                                  <p:childTnLst>
                                    <p:animMotion origin="layout" path="M -3.33333E-6 -1.48148E-6 L -3.33333E-6 0.18241 " pathEditMode="relative" rAng="0" ptsTypes="AA">
                                      <p:cBhvr>
                                        <p:cTn id="20" dur="2000" fill="hold"/>
                                        <p:tgtEl>
                                          <p:spTgt spid="50"/>
                                        </p:tgtEl>
                                        <p:attrNameLst>
                                          <p:attrName>ppt_x</p:attrName>
                                          <p:attrName>ppt_y</p:attrName>
                                        </p:attrNameLst>
                                      </p:cBhvr>
                                      <p:rCtr x="0" y="9120"/>
                                    </p:animMotion>
                                  </p:childTnLst>
                                </p:cTn>
                              </p:par>
                              <p:par>
                                <p:cTn id="21" presetID="42" presetClass="path" presetSubtype="0" accel="50000" decel="50000" fill="hold" grpId="0" nodeType="withEffect">
                                  <p:stCondLst>
                                    <p:cond delay="0"/>
                                  </p:stCondLst>
                                  <p:childTnLst>
                                    <p:animMotion origin="layout" path="M -1.875E-6 1.11111E-6 L -0.14531 -0.00162 " pathEditMode="relative" rAng="0" ptsTypes="AA">
                                      <p:cBhvr>
                                        <p:cTn id="22" dur="2000" fill="hold"/>
                                        <p:tgtEl>
                                          <p:spTgt spid="51"/>
                                        </p:tgtEl>
                                        <p:attrNameLst>
                                          <p:attrName>ppt_x</p:attrName>
                                          <p:attrName>ppt_y</p:attrName>
                                        </p:attrNameLst>
                                      </p:cBhvr>
                                      <p:rCtr x="-7266" y="-93"/>
                                    </p:animMotion>
                                  </p:childTnLst>
                                </p:cTn>
                              </p:par>
                              <p:par>
                                <p:cTn id="23" presetID="42" presetClass="path" presetSubtype="0" accel="50000" decel="50000" fill="hold" grpId="0" nodeType="withEffect">
                                  <p:stCondLst>
                                    <p:cond delay="0"/>
                                  </p:stCondLst>
                                  <p:childTnLst>
                                    <p:animMotion origin="layout" path="M -2.5E-6 2.96296E-6 L -2.5E-6 -0.18033 " pathEditMode="relative" rAng="0" ptsTypes="AA">
                                      <p:cBhvr>
                                        <p:cTn id="24" dur="2000" fill="hold"/>
                                        <p:tgtEl>
                                          <p:spTgt spid="52"/>
                                        </p:tgtEl>
                                        <p:attrNameLst>
                                          <p:attrName>ppt_x</p:attrName>
                                          <p:attrName>ppt_y</p:attrName>
                                        </p:attrNameLst>
                                      </p:cBhvr>
                                      <p:rCtr x="0" y="-9028"/>
                                    </p:animMotion>
                                  </p:childTnLst>
                                </p:cTn>
                              </p:par>
                              <p:par>
                                <p:cTn id="25" presetID="42" presetClass="path" presetSubtype="0" accel="50000" decel="50000" fill="hold" grpId="0" nodeType="withEffect">
                                  <p:stCondLst>
                                    <p:cond delay="0"/>
                                  </p:stCondLst>
                                  <p:childTnLst>
                                    <p:animMotion origin="layout" path="M -1.875E-6 1.11022E-16 L 0.14818 0.00093 " pathEditMode="relative" rAng="0" ptsTypes="AA">
                                      <p:cBhvr>
                                        <p:cTn id="26" dur="2000" fill="hold"/>
                                        <p:tgtEl>
                                          <p:spTgt spid="53"/>
                                        </p:tgtEl>
                                        <p:attrNameLst>
                                          <p:attrName>ppt_x</p:attrName>
                                          <p:attrName>ppt_y</p:attrName>
                                        </p:attrNameLst>
                                      </p:cBhvr>
                                      <p:rCtr x="7409" y="46"/>
                                    </p:animMotion>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3"/>
                                        </p:tgtEl>
                                        <p:attrNameLst>
                                          <p:attrName>style.visibility</p:attrName>
                                        </p:attrNameLst>
                                      </p:cBhvr>
                                      <p:to>
                                        <p:strVal val="visible"/>
                                      </p:to>
                                    </p:set>
                                    <p:animEffect transition="in" filter="fade">
                                      <p:cBhvr>
                                        <p:cTn id="31" dur="500"/>
                                        <p:tgtEl>
                                          <p:spTgt spid="7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2"/>
                                        </p:tgtEl>
                                        <p:attrNameLst>
                                          <p:attrName>style.visibility</p:attrName>
                                        </p:attrNameLst>
                                      </p:cBhvr>
                                      <p:to>
                                        <p:strVal val="visible"/>
                                      </p:to>
                                    </p:set>
                                    <p:animEffect transition="in" filter="fade">
                                      <p:cBhvr>
                                        <p:cTn id="34" dur="500"/>
                                        <p:tgtEl>
                                          <p:spTgt spid="7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2" grpId="0" animBg="1"/>
      <p:bldP spid="53" grpId="0" animBg="1"/>
      <p:bldP spid="72" grpId="0" animBg="1"/>
      <p:bldP spid="73" grpId="0" animBg="1"/>
      <p:bldP spid="7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FE11F-C2EC-0242-92C4-303A46DB983A}"/>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0D04D0BF-AF55-F745-9537-E6A41B3255FA}"/>
              </a:ext>
            </a:extLst>
          </p:cNvPr>
          <p:cNvSpPr>
            <a:spLocks noGrp="1"/>
          </p:cNvSpPr>
          <p:nvPr>
            <p:ph idx="1"/>
          </p:nvPr>
        </p:nvSpPr>
        <p:spPr>
          <a:xfrm>
            <a:off x="677333" y="1114425"/>
            <a:ext cx="8797481" cy="5287154"/>
          </a:xfrm>
        </p:spPr>
        <p:txBody>
          <a:bodyPr>
            <a:normAutofit fontScale="77500" lnSpcReduction="20000"/>
          </a:bodyPr>
          <a:lstStyle/>
          <a:p>
            <a:r>
              <a:rPr lang="en-US" dirty="0"/>
              <a:t>Deadlock is the problem which every network has to deal with</a:t>
            </a:r>
          </a:p>
          <a:p>
            <a:r>
              <a:rPr lang="en-US" dirty="0"/>
              <a:t>Current solutions either add turn restrictions (sacrificing path diversity), or require additional VCs, or require expensive circuitry to detect and recover from deadlocks</a:t>
            </a:r>
          </a:p>
          <a:p>
            <a:r>
              <a:rPr lang="en-US" dirty="0"/>
              <a:t>BBR provides a novel way of resolving deadlock by providing one guaranteed empty VC per router (called as ‘Brownian bubble’) that moves at a periodic rate across router’s input port</a:t>
            </a:r>
          </a:p>
          <a:p>
            <a:r>
              <a:rPr lang="en-US" dirty="0"/>
              <a:t>BBR provides performance benefits over both deadlock avoidance and deadlock recovery schemes at a low area/power overhead</a:t>
            </a:r>
          </a:p>
          <a:p>
            <a:r>
              <a:rPr lang="en-US" dirty="0"/>
              <a:t>BBR enjoys full path-diversity, requires no additional VCs and is completely topology agnostic</a:t>
            </a:r>
          </a:p>
          <a:p>
            <a:endParaRPr lang="en-US" dirty="0"/>
          </a:p>
        </p:txBody>
      </p:sp>
      <p:sp>
        <p:nvSpPr>
          <p:cNvPr id="5" name="Footer Placeholder 4">
            <a:extLst>
              <a:ext uri="{FF2B5EF4-FFF2-40B4-BE49-F238E27FC236}">
                <a16:creationId xmlns:a16="http://schemas.microsoft.com/office/drawing/2014/main" id="{76D2817D-2653-E64E-8A88-1964E9418C1D}"/>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7" name="Rectangle 6">
            <a:extLst>
              <a:ext uri="{FF2B5EF4-FFF2-40B4-BE49-F238E27FC236}">
                <a16:creationId xmlns:a16="http://schemas.microsoft.com/office/drawing/2014/main" id="{8E4DCA48-D0D1-4FF5-9692-B114CCE038D9}"/>
              </a:ext>
            </a:extLst>
          </p:cNvPr>
          <p:cNvSpPr/>
          <p:nvPr/>
        </p:nvSpPr>
        <p:spPr>
          <a:xfrm>
            <a:off x="7148455" y="5649339"/>
            <a:ext cx="3809056"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Thank you!</a:t>
            </a:r>
          </a:p>
        </p:txBody>
      </p:sp>
      <p:grpSp>
        <p:nvGrpSpPr>
          <p:cNvPr id="37" name="Group 36">
            <a:extLst>
              <a:ext uri="{FF2B5EF4-FFF2-40B4-BE49-F238E27FC236}">
                <a16:creationId xmlns:a16="http://schemas.microsoft.com/office/drawing/2014/main" id="{A875F841-EE45-4A62-B068-A3BAADCBC265}"/>
              </a:ext>
            </a:extLst>
          </p:cNvPr>
          <p:cNvGrpSpPr/>
          <p:nvPr/>
        </p:nvGrpSpPr>
        <p:grpSpPr>
          <a:xfrm>
            <a:off x="9406087" y="2582069"/>
            <a:ext cx="1487184" cy="1432898"/>
            <a:chOff x="5275729" y="1913324"/>
            <a:chExt cx="2404876" cy="2210057"/>
          </a:xfrm>
        </p:grpSpPr>
        <p:sp>
          <p:nvSpPr>
            <p:cNvPr id="38" name="Rectangle 37">
              <a:extLst>
                <a:ext uri="{FF2B5EF4-FFF2-40B4-BE49-F238E27FC236}">
                  <a16:creationId xmlns:a16="http://schemas.microsoft.com/office/drawing/2014/main" id="{79A530E7-C8BB-4283-B749-B0EE8D50CBB4}"/>
                </a:ext>
              </a:extLst>
            </p:cNvPr>
            <p:cNvSpPr/>
            <p:nvPr/>
          </p:nvSpPr>
          <p:spPr>
            <a:xfrm>
              <a:off x="5275729" y="1913324"/>
              <a:ext cx="2395071" cy="2209944"/>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E80D258E-9CBC-4A38-A2C0-12F992736F20}"/>
                </a:ext>
              </a:extLst>
            </p:cNvPr>
            <p:cNvSpPr/>
            <p:nvPr/>
          </p:nvSpPr>
          <p:spPr>
            <a:xfrm>
              <a:off x="6169906" y="2727285"/>
              <a:ext cx="687057" cy="633008"/>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Rectangle 39">
              <a:extLst>
                <a:ext uri="{FF2B5EF4-FFF2-40B4-BE49-F238E27FC236}">
                  <a16:creationId xmlns:a16="http://schemas.microsoft.com/office/drawing/2014/main" id="{1ACCAF32-6535-4855-994F-2D0BA038A826}"/>
                </a:ext>
              </a:extLst>
            </p:cNvPr>
            <p:cNvSpPr/>
            <p:nvPr/>
          </p:nvSpPr>
          <p:spPr>
            <a:xfrm>
              <a:off x="5280416" y="2804290"/>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5AF6FDD9-858A-44D6-9D06-4D1610C9E7D9}"/>
                </a:ext>
              </a:extLst>
            </p:cNvPr>
            <p:cNvSpPr/>
            <p:nvPr/>
          </p:nvSpPr>
          <p:spPr>
            <a:xfrm rot="16200000">
              <a:off x="6341622" y="1853430"/>
              <a:ext cx="343627" cy="473953"/>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9FA90CF7-E694-4B84-B261-92DDBD4B3D48}"/>
                </a:ext>
              </a:extLst>
            </p:cNvPr>
            <p:cNvSpPr/>
            <p:nvPr/>
          </p:nvSpPr>
          <p:spPr>
            <a:xfrm rot="5400000">
              <a:off x="6358228" y="3719185"/>
              <a:ext cx="310414" cy="49797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F20F155-E554-4117-9D99-854ADF99B6AD}"/>
                </a:ext>
              </a:extLst>
            </p:cNvPr>
            <p:cNvSpPr/>
            <p:nvPr/>
          </p:nvSpPr>
          <p:spPr>
            <a:xfrm>
              <a:off x="7336978" y="2804291"/>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cxnSp>
          <p:nvCxnSpPr>
            <p:cNvPr id="44" name="Straight Arrow Connector 43">
              <a:extLst>
                <a:ext uri="{FF2B5EF4-FFF2-40B4-BE49-F238E27FC236}">
                  <a16:creationId xmlns:a16="http://schemas.microsoft.com/office/drawing/2014/main" id="{9B318B93-B69A-46C7-918D-8289AA92C9B1}"/>
                </a:ext>
              </a:extLst>
            </p:cNvPr>
            <p:cNvCxnSpPr>
              <a:cxnSpLocks/>
              <a:stCxn id="40" idx="3"/>
              <a:endCxn id="39" idx="1"/>
            </p:cNvCxnSpPr>
            <p:nvPr/>
          </p:nvCxnSpPr>
          <p:spPr>
            <a:xfrm>
              <a:off x="5624043" y="3043788"/>
              <a:ext cx="545863"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5" name="Straight Arrow Connector 44">
              <a:extLst>
                <a:ext uri="{FF2B5EF4-FFF2-40B4-BE49-F238E27FC236}">
                  <a16:creationId xmlns:a16="http://schemas.microsoft.com/office/drawing/2014/main" id="{3A5469F3-4C6A-4FB4-A9AA-108F5FB5A06D}"/>
                </a:ext>
              </a:extLst>
            </p:cNvPr>
            <p:cNvCxnSpPr>
              <a:cxnSpLocks/>
              <a:stCxn id="43" idx="1"/>
              <a:endCxn id="39" idx="3"/>
            </p:cNvCxnSpPr>
            <p:nvPr/>
          </p:nvCxnSpPr>
          <p:spPr>
            <a:xfrm flipH="1">
              <a:off x="6856963" y="3043789"/>
              <a:ext cx="48001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6" name="Straight Arrow Connector 45">
              <a:extLst>
                <a:ext uri="{FF2B5EF4-FFF2-40B4-BE49-F238E27FC236}">
                  <a16:creationId xmlns:a16="http://schemas.microsoft.com/office/drawing/2014/main" id="{424D8026-BF0A-4098-8A73-E669A401B318}"/>
                </a:ext>
              </a:extLst>
            </p:cNvPr>
            <p:cNvCxnSpPr>
              <a:cxnSpLocks/>
              <a:stCxn id="41" idx="1"/>
              <a:endCxn id="39" idx="0"/>
            </p:cNvCxnSpPr>
            <p:nvPr/>
          </p:nvCxnSpPr>
          <p:spPr>
            <a:xfrm flipH="1">
              <a:off x="6513435" y="2262220"/>
              <a:ext cx="2" cy="46506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7" name="Straight Arrow Connector 46">
              <a:extLst>
                <a:ext uri="{FF2B5EF4-FFF2-40B4-BE49-F238E27FC236}">
                  <a16:creationId xmlns:a16="http://schemas.microsoft.com/office/drawing/2014/main" id="{57689058-7648-4DDD-9256-3DDD85B2922F}"/>
                </a:ext>
              </a:extLst>
            </p:cNvPr>
            <p:cNvCxnSpPr>
              <a:cxnSpLocks/>
              <a:stCxn id="42" idx="1"/>
              <a:endCxn id="39" idx="2"/>
            </p:cNvCxnSpPr>
            <p:nvPr/>
          </p:nvCxnSpPr>
          <p:spPr>
            <a:xfrm flipH="1" flipV="1">
              <a:off x="6513435" y="3360293"/>
              <a:ext cx="1" cy="45267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pic>
        <p:nvPicPr>
          <p:cNvPr id="48" name="Content Placeholder 58" descr="Close">
            <a:extLst>
              <a:ext uri="{FF2B5EF4-FFF2-40B4-BE49-F238E27FC236}">
                <a16:creationId xmlns:a16="http://schemas.microsoft.com/office/drawing/2014/main" id="{BF3EF67F-CA75-4962-AD14-C2726B139D4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899739" y="3041309"/>
            <a:ext cx="562547" cy="562547"/>
          </a:xfrm>
          <a:prstGeom prst="rect">
            <a:avLst/>
          </a:prstGeom>
        </p:spPr>
      </p:pic>
      <p:sp>
        <p:nvSpPr>
          <p:cNvPr id="49" name="Oval 48">
            <a:extLst>
              <a:ext uri="{FF2B5EF4-FFF2-40B4-BE49-F238E27FC236}">
                <a16:creationId xmlns:a16="http://schemas.microsoft.com/office/drawing/2014/main" id="{5FE68451-9F2E-4E46-B5CD-62E42BBCBAE3}"/>
              </a:ext>
            </a:extLst>
          </p:cNvPr>
          <p:cNvSpPr/>
          <p:nvPr/>
        </p:nvSpPr>
        <p:spPr>
          <a:xfrm>
            <a:off x="10028054" y="3741208"/>
            <a:ext cx="297411" cy="342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50" name="Oval 49">
            <a:extLst>
              <a:ext uri="{FF2B5EF4-FFF2-40B4-BE49-F238E27FC236}">
                <a16:creationId xmlns:a16="http://schemas.microsoft.com/office/drawing/2014/main" id="{9ADBB749-2D94-49F0-9814-BCEC151084FE}"/>
              </a:ext>
            </a:extLst>
          </p:cNvPr>
          <p:cNvSpPr/>
          <p:nvPr/>
        </p:nvSpPr>
        <p:spPr>
          <a:xfrm>
            <a:off x="10036939" y="2594666"/>
            <a:ext cx="219577" cy="252629"/>
          </a:xfrm>
          <a:prstGeom prst="ellipse">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52" name="Oval 51">
            <a:extLst>
              <a:ext uri="{FF2B5EF4-FFF2-40B4-BE49-F238E27FC236}">
                <a16:creationId xmlns:a16="http://schemas.microsoft.com/office/drawing/2014/main" id="{D9417A14-88D3-42A1-8030-CEDB548CBF9B}"/>
              </a:ext>
            </a:extLst>
          </p:cNvPr>
          <p:cNvSpPr/>
          <p:nvPr/>
        </p:nvSpPr>
        <p:spPr>
          <a:xfrm>
            <a:off x="9394537" y="3143919"/>
            <a:ext cx="297411" cy="342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53" name="Oval 52">
            <a:extLst>
              <a:ext uri="{FF2B5EF4-FFF2-40B4-BE49-F238E27FC236}">
                <a16:creationId xmlns:a16="http://schemas.microsoft.com/office/drawing/2014/main" id="{95C440D3-E640-4395-8BEA-6A50B1A85379}"/>
              </a:ext>
            </a:extLst>
          </p:cNvPr>
          <p:cNvSpPr/>
          <p:nvPr/>
        </p:nvSpPr>
        <p:spPr>
          <a:xfrm>
            <a:off x="10660100" y="3154384"/>
            <a:ext cx="297411" cy="3421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54" name="Rectangle 53">
            <a:extLst>
              <a:ext uri="{FF2B5EF4-FFF2-40B4-BE49-F238E27FC236}">
                <a16:creationId xmlns:a16="http://schemas.microsoft.com/office/drawing/2014/main" id="{E9B4AE9E-1F2B-44C8-B403-FFEE9D093942}"/>
              </a:ext>
            </a:extLst>
          </p:cNvPr>
          <p:cNvSpPr/>
          <p:nvPr/>
        </p:nvSpPr>
        <p:spPr>
          <a:xfrm>
            <a:off x="8466829" y="4105319"/>
            <a:ext cx="3446589" cy="1077218"/>
          </a:xfrm>
          <a:prstGeom prst="rect">
            <a:avLst/>
          </a:prstGeom>
          <a:noFill/>
        </p:spPr>
        <p:txBody>
          <a:bodyPr wrap="square" lIns="91440" tIns="45720" rIns="91440" bIns="45720">
            <a:spAutoFit/>
          </a:bodyPr>
          <a:lstStyle/>
          <a:p>
            <a:pPr algn="ctr"/>
            <a:r>
              <a:rPr lang="en-US" sz="3200" b="1" cap="none" spc="0"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Brownian</a:t>
            </a:r>
            <a:r>
              <a:rPr lang="en-US" sz="3200" b="1" dirty="0" err="1">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Bubble</a:t>
            </a:r>
            <a:endParaRPr lang="en-US" sz="32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a:p>
            <a:pPr algn="ctr"/>
            <a:r>
              <a:rPr lang="en-US" sz="32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Router</a:t>
            </a:r>
          </a:p>
        </p:txBody>
      </p:sp>
      <p:sp>
        <p:nvSpPr>
          <p:cNvPr id="8" name="Slide Number Placeholder 7">
            <a:extLst>
              <a:ext uri="{FF2B5EF4-FFF2-40B4-BE49-F238E27FC236}">
                <a16:creationId xmlns:a16="http://schemas.microsoft.com/office/drawing/2014/main" id="{32D701E8-46BE-4884-9828-7BF8FFAEC168}"/>
              </a:ext>
            </a:extLst>
          </p:cNvPr>
          <p:cNvSpPr>
            <a:spLocks noGrp="1"/>
          </p:cNvSpPr>
          <p:nvPr>
            <p:ph type="sldNum" sz="quarter" idx="12"/>
          </p:nvPr>
        </p:nvSpPr>
        <p:spPr/>
        <p:txBody>
          <a:bodyPr/>
          <a:lstStyle/>
          <a:p>
            <a:fld id="{0D1D0697-F66A-EE4C-B4D3-9802540BCCA0}" type="slidenum">
              <a:rPr lang="en-US" smtClean="0"/>
              <a:t>30</a:t>
            </a:fld>
            <a:endParaRPr lang="en-US"/>
          </a:p>
        </p:txBody>
      </p:sp>
      <p:sp>
        <p:nvSpPr>
          <p:cNvPr id="24" name="Title 1">
            <a:extLst>
              <a:ext uri="{FF2B5EF4-FFF2-40B4-BE49-F238E27FC236}">
                <a16:creationId xmlns:a16="http://schemas.microsoft.com/office/drawing/2014/main" id="{AD574C39-026B-48D5-A968-46AF91913C2A}"/>
              </a:ext>
            </a:extLst>
          </p:cNvPr>
          <p:cNvSpPr txBox="1">
            <a:spLocks/>
          </p:cNvSpPr>
          <p:nvPr/>
        </p:nvSpPr>
        <p:spPr>
          <a:xfrm>
            <a:off x="707009" y="206719"/>
            <a:ext cx="8596668" cy="763717"/>
          </a:xfrm>
          <a:prstGeom prst="rect">
            <a:avLst/>
          </a:prstGeom>
        </p:spPr>
        <p:txBody>
          <a:bodyPr vert="horz" lIns="91440" tIns="45720" rIns="91440" bIns="45720" rtlCol="0" anchor="t">
            <a:normAutofit/>
          </a:bodyPr>
          <a:lstStyle>
            <a:lvl1pPr algn="l" defTabSz="457200" rtl="0" eaLnBrk="1" latinLnBrk="0" hangingPunct="1">
              <a:spcBef>
                <a:spcPct val="0"/>
              </a:spcBef>
              <a:buNone/>
              <a:defRPr sz="4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Questions?</a:t>
            </a:r>
          </a:p>
        </p:txBody>
      </p:sp>
    </p:spTree>
    <p:extLst>
      <p:ext uri="{BB962C8B-B14F-4D97-AF65-F5344CB8AC3E}">
        <p14:creationId xmlns:p14="http://schemas.microsoft.com/office/powerpoint/2010/main" val="3421432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1" nodeType="clickEffect">
                                  <p:stCondLst>
                                    <p:cond delay="0"/>
                                  </p:stCondLst>
                                  <p:childTnLst>
                                    <p:set>
                                      <p:cBhvr>
                                        <p:cTn id="31" dur="1" fill="hold">
                                          <p:stCondLst>
                                            <p:cond delay="0"/>
                                          </p:stCondLst>
                                        </p:cTn>
                                        <p:tgtEl>
                                          <p:spTgt spid="50"/>
                                        </p:tgtEl>
                                        <p:attrNameLst>
                                          <p:attrName>style.visibility</p:attrName>
                                        </p:attrNameLst>
                                      </p:cBhvr>
                                      <p:to>
                                        <p:strVal val="visible"/>
                                      </p:to>
                                    </p:set>
                                    <p:animEffect transition="in" filter="fade">
                                      <p:cBhvr>
                                        <p:cTn id="32" dur="500"/>
                                        <p:tgtEl>
                                          <p:spTgt spid="50"/>
                                        </p:tgtEl>
                                      </p:cBhvr>
                                    </p:animEffect>
                                  </p:childTnLst>
                                </p:cTn>
                              </p:par>
                              <p:par>
                                <p:cTn id="33" presetID="10" presetClass="entr" presetSubtype="0" fill="hold" grpId="1" nodeType="withEffect">
                                  <p:stCondLst>
                                    <p:cond delay="0"/>
                                  </p:stCondLst>
                                  <p:childTnLst>
                                    <p:set>
                                      <p:cBhvr>
                                        <p:cTn id="34" dur="1" fill="hold">
                                          <p:stCondLst>
                                            <p:cond delay="0"/>
                                          </p:stCondLst>
                                        </p:cTn>
                                        <p:tgtEl>
                                          <p:spTgt spid="53"/>
                                        </p:tgtEl>
                                        <p:attrNameLst>
                                          <p:attrName>style.visibility</p:attrName>
                                        </p:attrNameLst>
                                      </p:cBhvr>
                                      <p:to>
                                        <p:strVal val="visible"/>
                                      </p:to>
                                    </p:set>
                                    <p:animEffect transition="in" filter="fade">
                                      <p:cBhvr>
                                        <p:cTn id="35" dur="500"/>
                                        <p:tgtEl>
                                          <p:spTgt spid="53"/>
                                        </p:tgtEl>
                                      </p:cBhvr>
                                    </p:animEffect>
                                  </p:childTnLst>
                                </p:cTn>
                              </p:par>
                              <p:par>
                                <p:cTn id="36" presetID="10" presetClass="entr" presetSubtype="0" fill="hold" grpId="1" nodeType="withEffect">
                                  <p:stCondLst>
                                    <p:cond delay="0"/>
                                  </p:stCondLst>
                                  <p:childTnLst>
                                    <p:set>
                                      <p:cBhvr>
                                        <p:cTn id="37" dur="1" fill="hold">
                                          <p:stCondLst>
                                            <p:cond delay="0"/>
                                          </p:stCondLst>
                                        </p:cTn>
                                        <p:tgtEl>
                                          <p:spTgt spid="52"/>
                                        </p:tgtEl>
                                        <p:attrNameLst>
                                          <p:attrName>style.visibility</p:attrName>
                                        </p:attrNameLst>
                                      </p:cBhvr>
                                      <p:to>
                                        <p:strVal val="visible"/>
                                      </p:to>
                                    </p:set>
                                    <p:animEffect transition="in" filter="fade">
                                      <p:cBhvr>
                                        <p:cTn id="38" dur="500"/>
                                        <p:tgtEl>
                                          <p:spTgt spid="52"/>
                                        </p:tgtEl>
                                      </p:cBhvr>
                                    </p:animEffect>
                                  </p:childTnLst>
                                </p:cTn>
                              </p:par>
                              <p:par>
                                <p:cTn id="39" presetID="10" presetClass="entr" presetSubtype="0" fill="hold" grpId="1" nodeType="withEffect">
                                  <p:stCondLst>
                                    <p:cond delay="0"/>
                                  </p:stCondLst>
                                  <p:childTnLst>
                                    <p:set>
                                      <p:cBhvr>
                                        <p:cTn id="40" dur="1" fill="hold">
                                          <p:stCondLst>
                                            <p:cond delay="0"/>
                                          </p:stCondLst>
                                        </p:cTn>
                                        <p:tgtEl>
                                          <p:spTgt spid="49"/>
                                        </p:tgtEl>
                                        <p:attrNameLst>
                                          <p:attrName>style.visibility</p:attrName>
                                        </p:attrNameLst>
                                      </p:cBhvr>
                                      <p:to>
                                        <p:strVal val="visible"/>
                                      </p:to>
                                    </p:set>
                                    <p:animEffect transition="in" filter="fade">
                                      <p:cBhvr>
                                        <p:cTn id="41" dur="500"/>
                                        <p:tgtEl>
                                          <p:spTgt spid="49"/>
                                        </p:tgtEl>
                                      </p:cBhvr>
                                    </p:animEffect>
                                  </p:childTnLst>
                                </p:cTn>
                              </p:par>
                              <p:par>
                                <p:cTn id="42" presetID="10" presetClass="entr" presetSubtype="0" fill="hold" nodeType="withEffect">
                                  <p:stCondLst>
                                    <p:cond delay="0"/>
                                  </p:stCondLst>
                                  <p:childTnLst>
                                    <p:set>
                                      <p:cBhvr>
                                        <p:cTn id="43" dur="1" fill="hold">
                                          <p:stCondLst>
                                            <p:cond delay="0"/>
                                          </p:stCondLst>
                                        </p:cTn>
                                        <p:tgtEl>
                                          <p:spTgt spid="37"/>
                                        </p:tgtEl>
                                        <p:attrNameLst>
                                          <p:attrName>style.visibility</p:attrName>
                                        </p:attrNameLst>
                                      </p:cBhvr>
                                      <p:to>
                                        <p:strVal val="visible"/>
                                      </p:to>
                                    </p:set>
                                    <p:animEffect transition="in" filter="fade">
                                      <p:cBhvr>
                                        <p:cTn id="44" dur="500"/>
                                        <p:tgtEl>
                                          <p:spTgt spid="37"/>
                                        </p:tgtEl>
                                      </p:cBhvr>
                                    </p:animEffect>
                                  </p:childTnLst>
                                </p:cTn>
                              </p:par>
                              <p:par>
                                <p:cTn id="45" presetID="10" presetClass="entr" presetSubtype="0" fill="hold" nodeType="with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500"/>
                                        <p:tgtEl>
                                          <p:spTgt spid="48"/>
                                        </p:tgtEl>
                                      </p:cBhvr>
                                    </p:animEffect>
                                  </p:childTnLst>
                                </p:cTn>
                              </p:par>
                            </p:childTnLst>
                          </p:cTn>
                        </p:par>
                      </p:childTnLst>
                    </p:cTn>
                  </p:par>
                  <p:par>
                    <p:cTn id="48" fill="hold">
                      <p:stCondLst>
                        <p:cond delay="indefinite"/>
                      </p:stCondLst>
                      <p:childTnLst>
                        <p:par>
                          <p:cTn id="49" fill="hold">
                            <p:stCondLst>
                              <p:cond delay="0"/>
                            </p:stCondLst>
                            <p:childTnLst>
                              <p:par>
                                <p:cTn id="50" presetID="0" presetClass="path" presetSubtype="0" repeatCount="indefinite" accel="50000" decel="50000" fill="hold" grpId="0" nodeType="clickEffect">
                                  <p:stCondLst>
                                    <p:cond delay="0"/>
                                  </p:stCondLst>
                                  <p:childTnLst>
                                    <p:animMotion origin="layout" path="M -1.45833E-6 0.00602 L 0.05469 0.08634 L -0.05234 0.08634 L -1.45833E-6 0.1706 L -1.45833E-6 0.00602 Z " pathEditMode="relative" rAng="0" ptsTypes="AAAAA">
                                      <p:cBhvr>
                                        <p:cTn id="51" dur="2000" fill="hold"/>
                                        <p:tgtEl>
                                          <p:spTgt spid="50"/>
                                        </p:tgtEl>
                                        <p:attrNameLst>
                                          <p:attrName>ppt_x</p:attrName>
                                          <p:attrName>ppt_y</p:attrName>
                                        </p:attrNameLst>
                                      </p:cBhvr>
                                      <p:rCtr x="117" y="8218"/>
                                    </p:animMotion>
                                  </p:childTnLst>
                                </p:cTn>
                              </p:par>
                              <p:par>
                                <p:cTn id="52" presetID="0" presetClass="path" presetSubtype="0" repeatCount="indefinite" accel="50000" decel="50000" fill="hold" grpId="0" nodeType="withEffect">
                                  <p:stCondLst>
                                    <p:cond delay="0"/>
                                  </p:stCondLst>
                                  <p:childTnLst>
                                    <p:animMotion origin="layout" path="M -0.00013 0.00047 L -0.10404 0.00047 L -0.05091 0.08519 L -0.05091 -0.08078 L -0.00013 0.00047 Z " pathEditMode="relative" ptsTypes="AAAAA">
                                      <p:cBhvr>
                                        <p:cTn id="53" dur="2000" fill="hold"/>
                                        <p:tgtEl>
                                          <p:spTgt spid="53"/>
                                        </p:tgtEl>
                                        <p:attrNameLst>
                                          <p:attrName>ppt_x</p:attrName>
                                          <p:attrName>ppt_y</p:attrName>
                                        </p:attrNameLst>
                                      </p:cBhvr>
                                    </p:animMotion>
                                  </p:childTnLst>
                                </p:cTn>
                              </p:par>
                              <p:par>
                                <p:cTn id="54" presetID="0" presetClass="path" presetSubtype="0" repeatCount="indefinite" accel="50000" decel="50000" fill="hold" grpId="0" nodeType="withEffect">
                                  <p:stCondLst>
                                    <p:cond delay="0"/>
                                  </p:stCondLst>
                                  <p:childTnLst>
                                    <p:animMotion origin="layout" path="M 0.00013 0.00209 L 0.05235 0.08611 L 0.05235 -0.08264 L 0.10521 0.00255 L 0.00013 0.00209 Z " pathEditMode="relative" ptsTypes="AAAAA">
                                      <p:cBhvr>
                                        <p:cTn id="55" dur="2000" fill="hold"/>
                                        <p:tgtEl>
                                          <p:spTgt spid="52"/>
                                        </p:tgtEl>
                                        <p:attrNameLst>
                                          <p:attrName>ppt_x</p:attrName>
                                          <p:attrName>ppt_y</p:attrName>
                                        </p:attrNameLst>
                                      </p:cBhvr>
                                    </p:animMotion>
                                  </p:childTnLst>
                                </p:cTn>
                              </p:par>
                              <p:par>
                                <p:cTn id="56" presetID="0" presetClass="path" presetSubtype="0" repeatCount="indefinite" accel="50000" decel="50000" fill="hold" grpId="0" nodeType="withEffect">
                                  <p:stCondLst>
                                    <p:cond delay="0"/>
                                  </p:stCondLst>
                                  <p:childTnLst>
                                    <p:animMotion origin="layout" path="M 0.00169 0.00116 L 0.00169 -0.16829 L 0.04895 -0.08449 L -0.05261 -0.08449 L 0.00169 0.00116 Z " pathEditMode="relative" ptsTypes="AAAAA">
                                      <p:cBhvr>
                                        <p:cTn id="57" dur="2000" fill="hold"/>
                                        <p:tgtEl>
                                          <p:spTgt spid="49"/>
                                        </p:tgtEl>
                                        <p:attrNameLst>
                                          <p:attrName>ppt_x</p:attrName>
                                          <p:attrName>ppt_y</p:attrName>
                                        </p:attrNameLst>
                                      </p:cBhvr>
                                    </p:animMotion>
                                  </p:childTnLst>
                                </p:cTn>
                              </p:par>
                              <p:par>
                                <p:cTn id="58" presetID="10" presetClass="entr" presetSubtype="0" fill="hold" grpId="0" nodeType="withEffect">
                                  <p:stCondLst>
                                    <p:cond delay="0"/>
                                  </p:stCondLst>
                                  <p:childTnLst>
                                    <p:set>
                                      <p:cBhvr>
                                        <p:cTn id="59" dur="1" fill="hold">
                                          <p:stCondLst>
                                            <p:cond delay="0"/>
                                          </p:stCondLst>
                                        </p:cTn>
                                        <p:tgtEl>
                                          <p:spTgt spid="54"/>
                                        </p:tgtEl>
                                        <p:attrNameLst>
                                          <p:attrName>style.visibility</p:attrName>
                                        </p:attrNameLst>
                                      </p:cBhvr>
                                      <p:to>
                                        <p:strVal val="visible"/>
                                      </p:to>
                                    </p:set>
                                    <p:animEffect transition="in" filter="fade">
                                      <p:cBhvr>
                                        <p:cTn id="60" dur="500"/>
                                        <p:tgtEl>
                                          <p:spTgt spid="54"/>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7"/>
                                        </p:tgtEl>
                                        <p:attrNameLst>
                                          <p:attrName>style.visibility</p:attrName>
                                        </p:attrNameLst>
                                      </p:cBhvr>
                                      <p:to>
                                        <p:strVal val="visible"/>
                                      </p:to>
                                    </p:set>
                                    <p:animEffect transition="in" filter="fade">
                                      <p:cBhvr>
                                        <p:cTn id="65" dur="500"/>
                                        <p:tgtEl>
                                          <p:spTgt spid="7"/>
                                        </p:tgtEl>
                                      </p:cBhvr>
                                    </p:animEffect>
                                  </p:childTnLst>
                                </p:cTn>
                              </p:par>
                              <p:par>
                                <p:cTn id="66" presetID="10" presetClass="exit" presetSubtype="0" fill="hold" grpId="0" nodeType="withEffect">
                                  <p:stCondLst>
                                    <p:cond delay="0"/>
                                  </p:stCondLst>
                                  <p:childTnLst>
                                    <p:animEffect transition="out" filter="fade">
                                      <p:cBhvr>
                                        <p:cTn id="67" dur="500"/>
                                        <p:tgtEl>
                                          <p:spTgt spid="2"/>
                                        </p:tgtEl>
                                      </p:cBhvr>
                                    </p:animEffect>
                                    <p:set>
                                      <p:cBhvr>
                                        <p:cTn id="68" dur="1" fill="hold">
                                          <p:stCondLst>
                                            <p:cond delay="499"/>
                                          </p:stCondLst>
                                        </p:cTn>
                                        <p:tgtEl>
                                          <p:spTgt spid="2"/>
                                        </p:tgtEl>
                                        <p:attrNameLst>
                                          <p:attrName>style.visibility</p:attrName>
                                        </p:attrNameLst>
                                      </p:cBhvr>
                                      <p:to>
                                        <p:strVal val="hidden"/>
                                      </p:to>
                                    </p:set>
                                  </p:childTnLst>
                                </p:cTn>
                              </p:par>
                              <p:par>
                                <p:cTn id="69" presetID="10" presetClass="entr" presetSubtype="0" fill="hold" grpId="0" nodeType="withEffect">
                                  <p:stCondLst>
                                    <p:cond delay="0"/>
                                  </p:stCondLst>
                                  <p:childTnLst>
                                    <p:set>
                                      <p:cBhvr>
                                        <p:cTn id="70" dur="1" fill="hold">
                                          <p:stCondLst>
                                            <p:cond delay="0"/>
                                          </p:stCondLst>
                                        </p:cTn>
                                        <p:tgtEl>
                                          <p:spTgt spid="24"/>
                                        </p:tgtEl>
                                        <p:attrNameLst>
                                          <p:attrName>style.visibility</p:attrName>
                                        </p:attrNameLst>
                                      </p:cBhvr>
                                      <p:to>
                                        <p:strVal val="visible"/>
                                      </p:to>
                                    </p:set>
                                    <p:animEffect transition="in" filter="fade">
                                      <p:cBhvr>
                                        <p:cTn id="7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p:bldP spid="49" grpId="0" animBg="1"/>
      <p:bldP spid="49" grpId="1" animBg="1"/>
      <p:bldP spid="50" grpId="0" animBg="1"/>
      <p:bldP spid="50" grpId="1" animBg="1"/>
      <p:bldP spid="52" grpId="0" animBg="1"/>
      <p:bldP spid="52" grpId="1" animBg="1"/>
      <p:bldP spid="53" grpId="0" animBg="1"/>
      <p:bldP spid="53" grpId="1" animBg="1"/>
      <p:bldP spid="54" grpId="0"/>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D59E2-7AE3-419B-98B9-0544730B4BF6}"/>
              </a:ext>
            </a:extLst>
          </p:cNvPr>
          <p:cNvSpPr>
            <a:spLocks noGrp="1"/>
          </p:cNvSpPr>
          <p:nvPr>
            <p:ph type="title"/>
          </p:nvPr>
        </p:nvSpPr>
        <p:spPr/>
        <p:txBody>
          <a:bodyPr/>
          <a:lstStyle/>
          <a:p>
            <a:r>
              <a:rPr lang="en-US" dirty="0"/>
              <a:t>Challenge: Deadlocks</a:t>
            </a:r>
          </a:p>
        </p:txBody>
      </p:sp>
      <p:sp>
        <p:nvSpPr>
          <p:cNvPr id="5" name="Footer Placeholder 4">
            <a:extLst>
              <a:ext uri="{FF2B5EF4-FFF2-40B4-BE49-F238E27FC236}">
                <a16:creationId xmlns:a16="http://schemas.microsoft.com/office/drawing/2014/main" id="{358F7BB4-65F1-49CB-A4C0-1A76D5F86B1B}"/>
              </a:ext>
            </a:extLst>
          </p:cNvPr>
          <p:cNvSpPr>
            <a:spLocks noGrp="1"/>
          </p:cNvSpPr>
          <p:nvPr>
            <p:ph type="ftr" sz="quarter" idx="11"/>
          </p:nvPr>
        </p:nvSpPr>
        <p:spPr>
          <a:xfrm>
            <a:off x="668866" y="6401580"/>
            <a:ext cx="7906422" cy="365125"/>
          </a:xfrm>
        </p:spPr>
        <p:txBody>
          <a:bodyPr/>
          <a:lstStyle/>
          <a:p>
            <a:r>
              <a:rPr lang="en-US"/>
              <a:t>Brownian Bubble Router | NOCS 2018                   Mayank Parasar, Ankit Sinha &amp; Tushar Krishna | Georgia Tech</a:t>
            </a:r>
            <a:endParaRPr lang="en-US" dirty="0"/>
          </a:p>
        </p:txBody>
      </p:sp>
      <p:sp>
        <p:nvSpPr>
          <p:cNvPr id="6" name="Rectangle 5">
            <a:extLst>
              <a:ext uri="{FF2B5EF4-FFF2-40B4-BE49-F238E27FC236}">
                <a16:creationId xmlns:a16="http://schemas.microsoft.com/office/drawing/2014/main" id="{45C4B4F5-804C-2B40-9E50-4C2A670A8C75}"/>
              </a:ext>
            </a:extLst>
          </p:cNvPr>
          <p:cNvSpPr/>
          <p:nvPr/>
        </p:nvSpPr>
        <p:spPr>
          <a:xfrm>
            <a:off x="1771936" y="2588941"/>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05516993-28B7-094B-A187-4F8FC3C546C2}"/>
              </a:ext>
            </a:extLst>
          </p:cNvPr>
          <p:cNvSpPr/>
          <p:nvPr/>
        </p:nvSpPr>
        <p:spPr>
          <a:xfrm>
            <a:off x="3583805" y="2588941"/>
            <a:ext cx="929746" cy="566237"/>
          </a:xfrm>
          <a:prstGeom prst="rect">
            <a:avLst/>
          </a:prstGeom>
          <a:solidFill>
            <a:srgbClr val="92D050"/>
          </a:solid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64CFA575-99FA-7B44-B615-6ED0D0FF5429}"/>
              </a:ext>
            </a:extLst>
          </p:cNvPr>
          <p:cNvSpPr/>
          <p:nvPr/>
        </p:nvSpPr>
        <p:spPr>
          <a:xfrm>
            <a:off x="1771936" y="3816608"/>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DA107017-675F-FC4E-B892-1F88850F22F9}"/>
              </a:ext>
            </a:extLst>
          </p:cNvPr>
          <p:cNvSpPr/>
          <p:nvPr/>
        </p:nvSpPr>
        <p:spPr>
          <a:xfrm>
            <a:off x="3583805" y="3816608"/>
            <a:ext cx="929746" cy="566237"/>
          </a:xfrm>
          <a:prstGeom prst="rect">
            <a:avLst/>
          </a:prstGeom>
          <a:solidFill>
            <a:srgbClr val="92D050"/>
          </a:solid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ECE010C5-F5A3-E143-B4C5-BDD9F0398300}"/>
              </a:ext>
            </a:extLst>
          </p:cNvPr>
          <p:cNvSpPr/>
          <p:nvPr/>
        </p:nvSpPr>
        <p:spPr>
          <a:xfrm>
            <a:off x="1771936" y="5044275"/>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0C64972-F04E-F942-B385-4AC00F9F72A6}"/>
              </a:ext>
            </a:extLst>
          </p:cNvPr>
          <p:cNvSpPr/>
          <p:nvPr/>
        </p:nvSpPr>
        <p:spPr>
          <a:xfrm>
            <a:off x="3583805" y="5044275"/>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97812010-6544-1048-8914-2B3B901E2AE1}"/>
              </a:ext>
            </a:extLst>
          </p:cNvPr>
          <p:cNvSpPr/>
          <p:nvPr/>
        </p:nvSpPr>
        <p:spPr>
          <a:xfrm>
            <a:off x="5395681" y="2588940"/>
            <a:ext cx="929746" cy="566237"/>
          </a:xfrm>
          <a:prstGeom prst="rect">
            <a:avLst/>
          </a:prstGeom>
          <a:solidFill>
            <a:srgbClr val="92D050"/>
          </a:solid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F0F54E8E-0CC4-774B-ADCB-76014DEE8C9C}"/>
              </a:ext>
            </a:extLst>
          </p:cNvPr>
          <p:cNvSpPr/>
          <p:nvPr/>
        </p:nvSpPr>
        <p:spPr>
          <a:xfrm>
            <a:off x="7207550" y="2588940"/>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Rectangle 13">
            <a:extLst>
              <a:ext uri="{FF2B5EF4-FFF2-40B4-BE49-F238E27FC236}">
                <a16:creationId xmlns:a16="http://schemas.microsoft.com/office/drawing/2014/main" id="{D1CF6118-C7F7-734E-BD63-430548B72F3F}"/>
              </a:ext>
            </a:extLst>
          </p:cNvPr>
          <p:cNvSpPr/>
          <p:nvPr/>
        </p:nvSpPr>
        <p:spPr>
          <a:xfrm>
            <a:off x="5395681" y="3816607"/>
            <a:ext cx="929746" cy="566237"/>
          </a:xfrm>
          <a:prstGeom prst="rect">
            <a:avLst/>
          </a:prstGeom>
          <a:solidFill>
            <a:srgbClr val="92D050"/>
          </a:solid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D60A36DF-7A0C-EF44-8C19-E5D38F6BCB62}"/>
              </a:ext>
            </a:extLst>
          </p:cNvPr>
          <p:cNvSpPr/>
          <p:nvPr/>
        </p:nvSpPr>
        <p:spPr>
          <a:xfrm>
            <a:off x="7207550" y="3816607"/>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399731D3-1D88-1B4D-ACC0-4424F1C82344}"/>
              </a:ext>
            </a:extLst>
          </p:cNvPr>
          <p:cNvSpPr/>
          <p:nvPr/>
        </p:nvSpPr>
        <p:spPr>
          <a:xfrm>
            <a:off x="5395681" y="5044274"/>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8F5FA942-C827-FC4A-9F01-1D8D20AA42B1}"/>
              </a:ext>
            </a:extLst>
          </p:cNvPr>
          <p:cNvSpPr/>
          <p:nvPr/>
        </p:nvSpPr>
        <p:spPr>
          <a:xfrm>
            <a:off x="7207550" y="5044274"/>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DB3737C5-907C-3B47-96A3-F5E2D834C8AB}"/>
              </a:ext>
            </a:extLst>
          </p:cNvPr>
          <p:cNvCxnSpPr>
            <a:cxnSpLocks/>
            <a:stCxn id="6" idx="2"/>
            <a:endCxn id="8" idx="0"/>
          </p:cNvCxnSpPr>
          <p:nvPr/>
        </p:nvCxnSpPr>
        <p:spPr>
          <a:xfrm>
            <a:off x="2236809" y="3155178"/>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1" name="Straight Connector 20">
            <a:extLst>
              <a:ext uri="{FF2B5EF4-FFF2-40B4-BE49-F238E27FC236}">
                <a16:creationId xmlns:a16="http://schemas.microsoft.com/office/drawing/2014/main" id="{4C428EB3-BAF8-0640-A35E-A57D5E209FC2}"/>
              </a:ext>
            </a:extLst>
          </p:cNvPr>
          <p:cNvCxnSpPr>
            <a:cxnSpLocks/>
          </p:cNvCxnSpPr>
          <p:nvPr/>
        </p:nvCxnSpPr>
        <p:spPr>
          <a:xfrm>
            <a:off x="2238853" y="4382844"/>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2" name="Straight Connector 21">
            <a:extLst>
              <a:ext uri="{FF2B5EF4-FFF2-40B4-BE49-F238E27FC236}">
                <a16:creationId xmlns:a16="http://schemas.microsoft.com/office/drawing/2014/main" id="{B5FCB0D1-1535-7247-AC5A-4B354476181A}"/>
              </a:ext>
            </a:extLst>
          </p:cNvPr>
          <p:cNvCxnSpPr>
            <a:cxnSpLocks/>
          </p:cNvCxnSpPr>
          <p:nvPr/>
        </p:nvCxnSpPr>
        <p:spPr>
          <a:xfrm>
            <a:off x="4067653" y="3155177"/>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3" name="Straight Connector 22">
            <a:extLst>
              <a:ext uri="{FF2B5EF4-FFF2-40B4-BE49-F238E27FC236}">
                <a16:creationId xmlns:a16="http://schemas.microsoft.com/office/drawing/2014/main" id="{99DDFBD9-F0B9-344D-A77B-1B90321486FB}"/>
              </a:ext>
            </a:extLst>
          </p:cNvPr>
          <p:cNvCxnSpPr>
            <a:cxnSpLocks/>
          </p:cNvCxnSpPr>
          <p:nvPr/>
        </p:nvCxnSpPr>
        <p:spPr>
          <a:xfrm>
            <a:off x="4067653" y="4382844"/>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4" name="Straight Connector 23">
            <a:extLst>
              <a:ext uri="{FF2B5EF4-FFF2-40B4-BE49-F238E27FC236}">
                <a16:creationId xmlns:a16="http://schemas.microsoft.com/office/drawing/2014/main" id="{00160F33-1FAF-9640-9142-8B61DDC7E9BD}"/>
              </a:ext>
            </a:extLst>
          </p:cNvPr>
          <p:cNvCxnSpPr>
            <a:cxnSpLocks/>
          </p:cNvCxnSpPr>
          <p:nvPr/>
        </p:nvCxnSpPr>
        <p:spPr>
          <a:xfrm>
            <a:off x="5862589" y="3155177"/>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5" name="Straight Connector 24">
            <a:extLst>
              <a:ext uri="{FF2B5EF4-FFF2-40B4-BE49-F238E27FC236}">
                <a16:creationId xmlns:a16="http://schemas.microsoft.com/office/drawing/2014/main" id="{6E3A0CD1-0AB0-924A-BC9F-92E43467A1E5}"/>
              </a:ext>
            </a:extLst>
          </p:cNvPr>
          <p:cNvCxnSpPr>
            <a:cxnSpLocks/>
          </p:cNvCxnSpPr>
          <p:nvPr/>
        </p:nvCxnSpPr>
        <p:spPr>
          <a:xfrm>
            <a:off x="5862589" y="4382844"/>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6" name="Straight Connector 25">
            <a:extLst>
              <a:ext uri="{FF2B5EF4-FFF2-40B4-BE49-F238E27FC236}">
                <a16:creationId xmlns:a16="http://schemas.microsoft.com/office/drawing/2014/main" id="{765C8626-F608-CD42-8C72-82CD753607A4}"/>
              </a:ext>
            </a:extLst>
          </p:cNvPr>
          <p:cNvCxnSpPr>
            <a:cxnSpLocks/>
          </p:cNvCxnSpPr>
          <p:nvPr/>
        </p:nvCxnSpPr>
        <p:spPr>
          <a:xfrm>
            <a:off x="7674455" y="4382844"/>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7" name="Straight Connector 26">
            <a:extLst>
              <a:ext uri="{FF2B5EF4-FFF2-40B4-BE49-F238E27FC236}">
                <a16:creationId xmlns:a16="http://schemas.microsoft.com/office/drawing/2014/main" id="{4337D310-C428-0148-88FD-D699F7728C12}"/>
              </a:ext>
            </a:extLst>
          </p:cNvPr>
          <p:cNvCxnSpPr>
            <a:cxnSpLocks/>
          </p:cNvCxnSpPr>
          <p:nvPr/>
        </p:nvCxnSpPr>
        <p:spPr>
          <a:xfrm>
            <a:off x="7697787" y="3155177"/>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28" name="Straight Connector 27">
            <a:extLst>
              <a:ext uri="{FF2B5EF4-FFF2-40B4-BE49-F238E27FC236}">
                <a16:creationId xmlns:a16="http://schemas.microsoft.com/office/drawing/2014/main" id="{7C7C209B-1B01-194E-A28A-697094E5EABC}"/>
              </a:ext>
            </a:extLst>
          </p:cNvPr>
          <p:cNvCxnSpPr>
            <a:cxnSpLocks/>
            <a:endCxn id="7" idx="1"/>
          </p:cNvCxnSpPr>
          <p:nvPr/>
        </p:nvCxnSpPr>
        <p:spPr>
          <a:xfrm>
            <a:off x="2701682" y="2868340"/>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1" name="Straight Connector 30">
            <a:extLst>
              <a:ext uri="{FF2B5EF4-FFF2-40B4-BE49-F238E27FC236}">
                <a16:creationId xmlns:a16="http://schemas.microsoft.com/office/drawing/2014/main" id="{EEF52AF2-900E-764F-BE21-ADB8686243FA}"/>
              </a:ext>
            </a:extLst>
          </p:cNvPr>
          <p:cNvCxnSpPr>
            <a:cxnSpLocks/>
          </p:cNvCxnSpPr>
          <p:nvPr/>
        </p:nvCxnSpPr>
        <p:spPr>
          <a:xfrm>
            <a:off x="2701681" y="4121920"/>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2" name="Straight Connector 31">
            <a:extLst>
              <a:ext uri="{FF2B5EF4-FFF2-40B4-BE49-F238E27FC236}">
                <a16:creationId xmlns:a16="http://schemas.microsoft.com/office/drawing/2014/main" id="{132F5EA3-1DC2-9542-B717-79FEF1D2EE0E}"/>
              </a:ext>
            </a:extLst>
          </p:cNvPr>
          <p:cNvCxnSpPr>
            <a:cxnSpLocks/>
          </p:cNvCxnSpPr>
          <p:nvPr/>
        </p:nvCxnSpPr>
        <p:spPr>
          <a:xfrm>
            <a:off x="2701681" y="5350102"/>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3" name="Straight Connector 32">
            <a:extLst>
              <a:ext uri="{FF2B5EF4-FFF2-40B4-BE49-F238E27FC236}">
                <a16:creationId xmlns:a16="http://schemas.microsoft.com/office/drawing/2014/main" id="{9A9032D5-DDE9-1248-8A2B-04A08C5D9807}"/>
              </a:ext>
            </a:extLst>
          </p:cNvPr>
          <p:cNvCxnSpPr>
            <a:cxnSpLocks/>
          </p:cNvCxnSpPr>
          <p:nvPr/>
        </p:nvCxnSpPr>
        <p:spPr>
          <a:xfrm>
            <a:off x="4515595" y="2843205"/>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4" name="Straight Connector 33">
            <a:extLst>
              <a:ext uri="{FF2B5EF4-FFF2-40B4-BE49-F238E27FC236}">
                <a16:creationId xmlns:a16="http://schemas.microsoft.com/office/drawing/2014/main" id="{6FBFAE20-F590-7347-91DD-6132DAA8060A}"/>
              </a:ext>
            </a:extLst>
          </p:cNvPr>
          <p:cNvCxnSpPr>
            <a:cxnSpLocks/>
          </p:cNvCxnSpPr>
          <p:nvPr/>
        </p:nvCxnSpPr>
        <p:spPr>
          <a:xfrm>
            <a:off x="4515594" y="4118200"/>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5" name="Straight Connector 34">
            <a:extLst>
              <a:ext uri="{FF2B5EF4-FFF2-40B4-BE49-F238E27FC236}">
                <a16:creationId xmlns:a16="http://schemas.microsoft.com/office/drawing/2014/main" id="{0CD55B90-6354-0B4E-BE09-01671E36247F}"/>
              </a:ext>
            </a:extLst>
          </p:cNvPr>
          <p:cNvCxnSpPr>
            <a:cxnSpLocks/>
          </p:cNvCxnSpPr>
          <p:nvPr/>
        </p:nvCxnSpPr>
        <p:spPr>
          <a:xfrm>
            <a:off x="4537366" y="5342146"/>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6" name="Straight Connector 35">
            <a:extLst>
              <a:ext uri="{FF2B5EF4-FFF2-40B4-BE49-F238E27FC236}">
                <a16:creationId xmlns:a16="http://schemas.microsoft.com/office/drawing/2014/main" id="{67B0B251-EF2B-4140-A56F-529B332B9D23}"/>
              </a:ext>
            </a:extLst>
          </p:cNvPr>
          <p:cNvCxnSpPr>
            <a:cxnSpLocks/>
          </p:cNvCxnSpPr>
          <p:nvPr/>
        </p:nvCxnSpPr>
        <p:spPr>
          <a:xfrm>
            <a:off x="6325427" y="5325532"/>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7" name="Straight Connector 36">
            <a:extLst>
              <a:ext uri="{FF2B5EF4-FFF2-40B4-BE49-F238E27FC236}">
                <a16:creationId xmlns:a16="http://schemas.microsoft.com/office/drawing/2014/main" id="{E034707F-B936-3A44-9352-1BE19347E875}"/>
              </a:ext>
            </a:extLst>
          </p:cNvPr>
          <p:cNvCxnSpPr>
            <a:cxnSpLocks/>
          </p:cNvCxnSpPr>
          <p:nvPr/>
        </p:nvCxnSpPr>
        <p:spPr>
          <a:xfrm>
            <a:off x="6325427" y="4099308"/>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38" name="Straight Connector 37">
            <a:extLst>
              <a:ext uri="{FF2B5EF4-FFF2-40B4-BE49-F238E27FC236}">
                <a16:creationId xmlns:a16="http://schemas.microsoft.com/office/drawing/2014/main" id="{DF6F7AE4-D052-1F47-8D99-8BF31A3CD39F}"/>
              </a:ext>
            </a:extLst>
          </p:cNvPr>
          <p:cNvCxnSpPr>
            <a:cxnSpLocks/>
          </p:cNvCxnSpPr>
          <p:nvPr/>
        </p:nvCxnSpPr>
        <p:spPr>
          <a:xfrm>
            <a:off x="6325427" y="2864620"/>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sp>
        <p:nvSpPr>
          <p:cNvPr id="39" name="Rectangle 38">
            <a:extLst>
              <a:ext uri="{FF2B5EF4-FFF2-40B4-BE49-F238E27FC236}">
                <a16:creationId xmlns:a16="http://schemas.microsoft.com/office/drawing/2014/main" id="{C19C0B58-935E-2C4E-9A98-118646C99F2B}"/>
              </a:ext>
            </a:extLst>
          </p:cNvPr>
          <p:cNvSpPr/>
          <p:nvPr/>
        </p:nvSpPr>
        <p:spPr>
          <a:xfrm>
            <a:off x="1771937" y="1352809"/>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0" name="Rectangle 39">
            <a:extLst>
              <a:ext uri="{FF2B5EF4-FFF2-40B4-BE49-F238E27FC236}">
                <a16:creationId xmlns:a16="http://schemas.microsoft.com/office/drawing/2014/main" id="{92F65080-3B62-2441-BF0D-4F042AA1DA2B}"/>
              </a:ext>
            </a:extLst>
          </p:cNvPr>
          <p:cNvSpPr/>
          <p:nvPr/>
        </p:nvSpPr>
        <p:spPr>
          <a:xfrm>
            <a:off x="3583806" y="1352809"/>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1A23FB00-660C-634C-96B8-AE7DFBF29E51}"/>
              </a:ext>
            </a:extLst>
          </p:cNvPr>
          <p:cNvSpPr/>
          <p:nvPr/>
        </p:nvSpPr>
        <p:spPr>
          <a:xfrm>
            <a:off x="5395682" y="1352808"/>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2" name="Rectangle 41">
            <a:extLst>
              <a:ext uri="{FF2B5EF4-FFF2-40B4-BE49-F238E27FC236}">
                <a16:creationId xmlns:a16="http://schemas.microsoft.com/office/drawing/2014/main" id="{D16D666D-D48D-684C-AD88-7D3329065766}"/>
              </a:ext>
            </a:extLst>
          </p:cNvPr>
          <p:cNvSpPr/>
          <p:nvPr/>
        </p:nvSpPr>
        <p:spPr>
          <a:xfrm>
            <a:off x="7207551" y="1352808"/>
            <a:ext cx="929746" cy="566237"/>
          </a:xfrm>
          <a:prstGeom prst="rect">
            <a:avLst/>
          </a:prstGeom>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B9808105-ED4F-844B-9663-FA1582807C22}"/>
              </a:ext>
            </a:extLst>
          </p:cNvPr>
          <p:cNvCxnSpPr>
            <a:cxnSpLocks/>
            <a:stCxn id="39" idx="2"/>
          </p:cNvCxnSpPr>
          <p:nvPr/>
        </p:nvCxnSpPr>
        <p:spPr>
          <a:xfrm>
            <a:off x="2236810" y="1919046"/>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4" name="Straight Connector 43">
            <a:extLst>
              <a:ext uri="{FF2B5EF4-FFF2-40B4-BE49-F238E27FC236}">
                <a16:creationId xmlns:a16="http://schemas.microsoft.com/office/drawing/2014/main" id="{8948A489-2472-2849-89AE-DCD4A53F519C}"/>
              </a:ext>
            </a:extLst>
          </p:cNvPr>
          <p:cNvCxnSpPr>
            <a:cxnSpLocks/>
          </p:cNvCxnSpPr>
          <p:nvPr/>
        </p:nvCxnSpPr>
        <p:spPr>
          <a:xfrm>
            <a:off x="4067654" y="1919045"/>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5" name="Straight Connector 44">
            <a:extLst>
              <a:ext uri="{FF2B5EF4-FFF2-40B4-BE49-F238E27FC236}">
                <a16:creationId xmlns:a16="http://schemas.microsoft.com/office/drawing/2014/main" id="{5C0EECE4-BB7A-244C-A861-AE3BFD9C97AE}"/>
              </a:ext>
            </a:extLst>
          </p:cNvPr>
          <p:cNvCxnSpPr>
            <a:cxnSpLocks/>
          </p:cNvCxnSpPr>
          <p:nvPr/>
        </p:nvCxnSpPr>
        <p:spPr>
          <a:xfrm>
            <a:off x="5862590" y="1919045"/>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6" name="Straight Connector 45">
            <a:extLst>
              <a:ext uri="{FF2B5EF4-FFF2-40B4-BE49-F238E27FC236}">
                <a16:creationId xmlns:a16="http://schemas.microsoft.com/office/drawing/2014/main" id="{146F09CF-FB88-3E44-A69F-9117702E729A}"/>
              </a:ext>
            </a:extLst>
          </p:cNvPr>
          <p:cNvCxnSpPr>
            <a:cxnSpLocks/>
          </p:cNvCxnSpPr>
          <p:nvPr/>
        </p:nvCxnSpPr>
        <p:spPr>
          <a:xfrm>
            <a:off x="7697788" y="1919045"/>
            <a:ext cx="0" cy="66143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7" name="Straight Connector 46">
            <a:extLst>
              <a:ext uri="{FF2B5EF4-FFF2-40B4-BE49-F238E27FC236}">
                <a16:creationId xmlns:a16="http://schemas.microsoft.com/office/drawing/2014/main" id="{16605E19-0C1C-A74D-A0F3-AB95CB3C29FF}"/>
              </a:ext>
            </a:extLst>
          </p:cNvPr>
          <p:cNvCxnSpPr>
            <a:cxnSpLocks/>
            <a:endCxn id="40" idx="1"/>
          </p:cNvCxnSpPr>
          <p:nvPr/>
        </p:nvCxnSpPr>
        <p:spPr>
          <a:xfrm>
            <a:off x="2701683" y="1632208"/>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8" name="Straight Connector 47">
            <a:extLst>
              <a:ext uri="{FF2B5EF4-FFF2-40B4-BE49-F238E27FC236}">
                <a16:creationId xmlns:a16="http://schemas.microsoft.com/office/drawing/2014/main" id="{02E7EE1B-BFDA-4D48-A5C6-A9C844529D4B}"/>
              </a:ext>
            </a:extLst>
          </p:cNvPr>
          <p:cNvCxnSpPr>
            <a:cxnSpLocks/>
          </p:cNvCxnSpPr>
          <p:nvPr/>
        </p:nvCxnSpPr>
        <p:spPr>
          <a:xfrm>
            <a:off x="4515596" y="1607073"/>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cxnSp>
        <p:nvCxnSpPr>
          <p:cNvPr id="49" name="Straight Connector 48">
            <a:extLst>
              <a:ext uri="{FF2B5EF4-FFF2-40B4-BE49-F238E27FC236}">
                <a16:creationId xmlns:a16="http://schemas.microsoft.com/office/drawing/2014/main" id="{EDC93C27-2A07-1E4A-AACC-099EED8BD95D}"/>
              </a:ext>
            </a:extLst>
          </p:cNvPr>
          <p:cNvCxnSpPr>
            <a:cxnSpLocks/>
          </p:cNvCxnSpPr>
          <p:nvPr/>
        </p:nvCxnSpPr>
        <p:spPr>
          <a:xfrm>
            <a:off x="6325428" y="1628488"/>
            <a:ext cx="882123" cy="3720"/>
          </a:xfrm>
          <a:prstGeom prst="line">
            <a:avLst/>
          </a:prstGeom>
          <a:ln w="57150"/>
        </p:spPr>
        <p:style>
          <a:lnRef idx="2">
            <a:schemeClr val="accent5"/>
          </a:lnRef>
          <a:fillRef idx="0">
            <a:schemeClr val="accent5"/>
          </a:fillRef>
          <a:effectRef idx="1">
            <a:schemeClr val="accent5"/>
          </a:effectRef>
          <a:fontRef idx="minor">
            <a:schemeClr val="tx1"/>
          </a:fontRef>
        </p:style>
      </p:cxnSp>
      <p:sp>
        <p:nvSpPr>
          <p:cNvPr id="50" name="Oval 49">
            <a:extLst>
              <a:ext uri="{FF2B5EF4-FFF2-40B4-BE49-F238E27FC236}">
                <a16:creationId xmlns:a16="http://schemas.microsoft.com/office/drawing/2014/main" id="{DD3CA283-DEE8-3245-931B-ACF2F016C20B}"/>
              </a:ext>
            </a:extLst>
          </p:cNvPr>
          <p:cNvSpPr/>
          <p:nvPr/>
        </p:nvSpPr>
        <p:spPr>
          <a:xfrm>
            <a:off x="3811575" y="2580707"/>
            <a:ext cx="524933" cy="6222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A</a:t>
            </a:r>
            <a:endParaRPr lang="en-US" dirty="0"/>
          </a:p>
        </p:txBody>
      </p:sp>
      <p:sp>
        <p:nvSpPr>
          <p:cNvPr id="51" name="Oval 50">
            <a:extLst>
              <a:ext uri="{FF2B5EF4-FFF2-40B4-BE49-F238E27FC236}">
                <a16:creationId xmlns:a16="http://schemas.microsoft.com/office/drawing/2014/main" id="{F82A526F-98D4-664C-B3CC-267875F8180E}"/>
              </a:ext>
            </a:extLst>
          </p:cNvPr>
          <p:cNvSpPr/>
          <p:nvPr/>
        </p:nvSpPr>
        <p:spPr>
          <a:xfrm>
            <a:off x="5596738" y="2587005"/>
            <a:ext cx="524933" cy="6222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D</a:t>
            </a:r>
            <a:endParaRPr lang="en-US" dirty="0"/>
          </a:p>
        </p:txBody>
      </p:sp>
      <p:sp>
        <p:nvSpPr>
          <p:cNvPr id="52" name="Oval 51">
            <a:extLst>
              <a:ext uri="{FF2B5EF4-FFF2-40B4-BE49-F238E27FC236}">
                <a16:creationId xmlns:a16="http://schemas.microsoft.com/office/drawing/2014/main" id="{0E07704C-B457-3C45-A2BA-2040B9B10035}"/>
              </a:ext>
            </a:extLst>
          </p:cNvPr>
          <p:cNvSpPr/>
          <p:nvPr/>
        </p:nvSpPr>
        <p:spPr>
          <a:xfrm>
            <a:off x="5600763" y="3786617"/>
            <a:ext cx="524933" cy="6222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C</a:t>
            </a:r>
            <a:endParaRPr lang="en-US" dirty="0"/>
          </a:p>
        </p:txBody>
      </p:sp>
      <p:sp>
        <p:nvSpPr>
          <p:cNvPr id="53" name="Oval 52">
            <a:extLst>
              <a:ext uri="{FF2B5EF4-FFF2-40B4-BE49-F238E27FC236}">
                <a16:creationId xmlns:a16="http://schemas.microsoft.com/office/drawing/2014/main" id="{4FC189E7-E4D0-6747-B827-6E1D3B4FD8A0}"/>
              </a:ext>
            </a:extLst>
          </p:cNvPr>
          <p:cNvSpPr/>
          <p:nvPr/>
        </p:nvSpPr>
        <p:spPr>
          <a:xfrm>
            <a:off x="3784455" y="3788925"/>
            <a:ext cx="524933" cy="6222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B</a:t>
            </a:r>
            <a:endParaRPr lang="en-US" dirty="0"/>
          </a:p>
        </p:txBody>
      </p:sp>
      <p:sp>
        <p:nvSpPr>
          <p:cNvPr id="67" name="Rectangle 66">
            <a:extLst>
              <a:ext uri="{FF2B5EF4-FFF2-40B4-BE49-F238E27FC236}">
                <a16:creationId xmlns:a16="http://schemas.microsoft.com/office/drawing/2014/main" id="{B46B6DFE-2120-314D-8777-094C42D3334D}"/>
              </a:ext>
            </a:extLst>
          </p:cNvPr>
          <p:cNvSpPr/>
          <p:nvPr/>
        </p:nvSpPr>
        <p:spPr>
          <a:xfrm>
            <a:off x="3232026" y="4334331"/>
            <a:ext cx="882123" cy="338554"/>
          </a:xfrm>
          <a:prstGeom prst="rect">
            <a:avLst/>
          </a:prstGeom>
          <a:noFill/>
        </p:spPr>
        <p:txBody>
          <a:bodyPr wrap="square" lIns="91440" tIns="45720" rIns="91440" bIns="45720">
            <a:spAutoFit/>
          </a:bodyPr>
          <a:lstStyle/>
          <a:p>
            <a:pPr algn="ctr"/>
            <a:r>
              <a:rPr lang="en-US" sz="1600" b="1" cap="none" spc="0" dirty="0" err="1">
                <a:ln w="0"/>
                <a:solidFill>
                  <a:schemeClr val="tx1"/>
                </a:solidFill>
                <a:effectLst>
                  <a:outerShdw blurRad="38100" dist="19050" dir="2700000" algn="tl" rotWithShape="0">
                    <a:schemeClr val="dk1">
                      <a:alpha val="40000"/>
                    </a:schemeClr>
                  </a:outerShdw>
                </a:effectLst>
              </a:rPr>
              <a:t>Dest</a:t>
            </a:r>
            <a:r>
              <a:rPr lang="en-US" sz="1600" b="1" cap="none" spc="0" dirty="0">
                <a:ln w="0"/>
                <a:solidFill>
                  <a:schemeClr val="tx1"/>
                </a:solidFill>
                <a:effectLst>
                  <a:outerShdw blurRad="38100" dist="19050" dir="2700000" algn="tl" rotWithShape="0">
                    <a:schemeClr val="dk1">
                      <a:alpha val="40000"/>
                    </a:schemeClr>
                  </a:outerShdw>
                </a:effectLst>
              </a:rPr>
              <a:t>. A</a:t>
            </a:r>
          </a:p>
        </p:txBody>
      </p:sp>
      <p:sp>
        <p:nvSpPr>
          <p:cNvPr id="68" name="Rectangle 67">
            <a:extLst>
              <a:ext uri="{FF2B5EF4-FFF2-40B4-BE49-F238E27FC236}">
                <a16:creationId xmlns:a16="http://schemas.microsoft.com/office/drawing/2014/main" id="{56167299-BA53-174E-AE03-29DD4AEADE92}"/>
              </a:ext>
            </a:extLst>
          </p:cNvPr>
          <p:cNvSpPr/>
          <p:nvPr/>
        </p:nvSpPr>
        <p:spPr>
          <a:xfrm>
            <a:off x="3105625" y="3102249"/>
            <a:ext cx="959984" cy="338554"/>
          </a:xfrm>
          <a:prstGeom prst="rect">
            <a:avLst/>
          </a:prstGeom>
          <a:noFill/>
        </p:spPr>
        <p:txBody>
          <a:bodyPr wrap="square" lIns="91440" tIns="45720" rIns="91440" bIns="45720">
            <a:spAutoFit/>
          </a:bodyPr>
          <a:lstStyle/>
          <a:p>
            <a:pPr algn="ctr"/>
            <a:r>
              <a:rPr lang="en-US" sz="1600" b="1" cap="none" spc="0" dirty="0" err="1">
                <a:ln w="0"/>
                <a:solidFill>
                  <a:schemeClr val="tx1"/>
                </a:solidFill>
                <a:effectLst>
                  <a:outerShdw blurRad="38100" dist="19050" dir="2700000" algn="tl" rotWithShape="0">
                    <a:schemeClr val="dk1">
                      <a:alpha val="40000"/>
                    </a:schemeClr>
                  </a:outerShdw>
                </a:effectLst>
              </a:rPr>
              <a:t>Dest</a:t>
            </a:r>
            <a:r>
              <a:rPr lang="en-US" sz="1600" b="1" cap="none" spc="0" dirty="0">
                <a:ln w="0"/>
                <a:solidFill>
                  <a:schemeClr val="tx1"/>
                </a:solidFill>
                <a:effectLst>
                  <a:outerShdw blurRad="38100" dist="19050" dir="2700000" algn="tl" rotWithShape="0">
                    <a:schemeClr val="dk1">
                      <a:alpha val="40000"/>
                    </a:schemeClr>
                  </a:outerShdw>
                </a:effectLst>
              </a:rPr>
              <a:t>. D</a:t>
            </a:r>
          </a:p>
        </p:txBody>
      </p:sp>
      <p:sp>
        <p:nvSpPr>
          <p:cNvPr id="69" name="Rectangle 68">
            <a:extLst>
              <a:ext uri="{FF2B5EF4-FFF2-40B4-BE49-F238E27FC236}">
                <a16:creationId xmlns:a16="http://schemas.microsoft.com/office/drawing/2014/main" id="{203BC5D9-877E-4041-8513-E51C9BC7C90A}"/>
              </a:ext>
            </a:extLst>
          </p:cNvPr>
          <p:cNvSpPr/>
          <p:nvPr/>
        </p:nvSpPr>
        <p:spPr>
          <a:xfrm>
            <a:off x="5835697" y="3117969"/>
            <a:ext cx="912815" cy="338554"/>
          </a:xfrm>
          <a:prstGeom prst="rect">
            <a:avLst/>
          </a:prstGeom>
          <a:noFill/>
        </p:spPr>
        <p:txBody>
          <a:bodyPr wrap="square" lIns="91440" tIns="45720" rIns="91440" bIns="45720">
            <a:spAutoFit/>
          </a:bodyPr>
          <a:lstStyle/>
          <a:p>
            <a:pPr algn="ctr"/>
            <a:r>
              <a:rPr lang="en-US" sz="1600" b="1" cap="none" spc="0" dirty="0" err="1">
                <a:ln w="0"/>
                <a:solidFill>
                  <a:schemeClr val="tx1"/>
                </a:solidFill>
                <a:effectLst>
                  <a:outerShdw blurRad="38100" dist="19050" dir="2700000" algn="tl" rotWithShape="0">
                    <a:schemeClr val="dk1">
                      <a:alpha val="40000"/>
                    </a:schemeClr>
                  </a:outerShdw>
                </a:effectLst>
              </a:rPr>
              <a:t>Dest</a:t>
            </a:r>
            <a:r>
              <a:rPr lang="en-US" sz="1600" b="1" cap="none" spc="0" dirty="0">
                <a:ln w="0"/>
                <a:solidFill>
                  <a:schemeClr val="tx1"/>
                </a:solidFill>
                <a:effectLst>
                  <a:outerShdw blurRad="38100" dist="19050" dir="2700000" algn="tl" rotWithShape="0">
                    <a:schemeClr val="dk1">
                      <a:alpha val="40000"/>
                    </a:schemeClr>
                  </a:outerShdw>
                </a:effectLst>
              </a:rPr>
              <a:t>. C</a:t>
            </a:r>
          </a:p>
        </p:txBody>
      </p:sp>
      <p:sp>
        <p:nvSpPr>
          <p:cNvPr id="71" name="Rectangle 70">
            <a:extLst>
              <a:ext uri="{FF2B5EF4-FFF2-40B4-BE49-F238E27FC236}">
                <a16:creationId xmlns:a16="http://schemas.microsoft.com/office/drawing/2014/main" id="{33784580-90B9-784C-8E32-C9D3D194AD16}"/>
              </a:ext>
            </a:extLst>
          </p:cNvPr>
          <p:cNvSpPr/>
          <p:nvPr/>
        </p:nvSpPr>
        <p:spPr>
          <a:xfrm>
            <a:off x="5796753" y="4338496"/>
            <a:ext cx="882122" cy="338554"/>
          </a:xfrm>
          <a:prstGeom prst="rect">
            <a:avLst/>
          </a:prstGeom>
          <a:noFill/>
        </p:spPr>
        <p:txBody>
          <a:bodyPr wrap="square" lIns="91440" tIns="45720" rIns="91440" bIns="45720">
            <a:spAutoFit/>
          </a:bodyPr>
          <a:lstStyle/>
          <a:p>
            <a:pPr algn="ctr"/>
            <a:r>
              <a:rPr lang="en-US" sz="1600" b="1" cap="none" spc="0" dirty="0" err="1">
                <a:ln w="0"/>
                <a:solidFill>
                  <a:schemeClr val="tx1"/>
                </a:solidFill>
                <a:effectLst>
                  <a:outerShdw blurRad="38100" dist="19050" dir="2700000" algn="tl" rotWithShape="0">
                    <a:schemeClr val="dk1">
                      <a:alpha val="40000"/>
                    </a:schemeClr>
                  </a:outerShdw>
                </a:effectLst>
              </a:rPr>
              <a:t>Dest</a:t>
            </a:r>
            <a:r>
              <a:rPr lang="en-US" sz="1600" b="1" cap="none" spc="0" dirty="0">
                <a:ln w="0"/>
                <a:solidFill>
                  <a:schemeClr val="tx1"/>
                </a:solidFill>
                <a:effectLst>
                  <a:outerShdw blurRad="38100" dist="19050" dir="2700000" algn="tl" rotWithShape="0">
                    <a:schemeClr val="dk1">
                      <a:alpha val="40000"/>
                    </a:schemeClr>
                  </a:outerShdw>
                </a:effectLst>
              </a:rPr>
              <a:t>. B</a:t>
            </a:r>
          </a:p>
        </p:txBody>
      </p:sp>
      <p:sp>
        <p:nvSpPr>
          <p:cNvPr id="72" name="Curved Up Arrow 71">
            <a:extLst>
              <a:ext uri="{FF2B5EF4-FFF2-40B4-BE49-F238E27FC236}">
                <a16:creationId xmlns:a16="http://schemas.microsoft.com/office/drawing/2014/main" id="{70AB334B-0568-5C4F-9BB1-1EB2D06E668C}"/>
              </a:ext>
            </a:extLst>
          </p:cNvPr>
          <p:cNvSpPr/>
          <p:nvPr/>
        </p:nvSpPr>
        <p:spPr>
          <a:xfrm rot="19309755">
            <a:off x="4605218" y="3533738"/>
            <a:ext cx="1299590" cy="580873"/>
          </a:xfrm>
          <a:prstGeom prst="curvedUpArrow">
            <a:avLst>
              <a:gd name="adj1" fmla="val 4576"/>
              <a:gd name="adj2" fmla="val 25268"/>
              <a:gd name="adj3" fmla="val 2594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5400000" scaled="1"/>
                <a:tileRect/>
              </a:gradFill>
            </a:endParaRPr>
          </a:p>
        </p:txBody>
      </p:sp>
      <p:sp>
        <p:nvSpPr>
          <p:cNvPr id="73" name="Curved Up Arrow 72">
            <a:extLst>
              <a:ext uri="{FF2B5EF4-FFF2-40B4-BE49-F238E27FC236}">
                <a16:creationId xmlns:a16="http://schemas.microsoft.com/office/drawing/2014/main" id="{197201A4-88A7-DA41-9ED1-550516AA12BD}"/>
              </a:ext>
            </a:extLst>
          </p:cNvPr>
          <p:cNvSpPr/>
          <p:nvPr/>
        </p:nvSpPr>
        <p:spPr>
          <a:xfrm rot="19311480" flipH="1" flipV="1">
            <a:off x="4008796" y="2871977"/>
            <a:ext cx="1254021" cy="549198"/>
          </a:xfrm>
          <a:prstGeom prst="curvedUpArrow">
            <a:avLst>
              <a:gd name="adj1" fmla="val 4576"/>
              <a:gd name="adj2" fmla="val 25268"/>
              <a:gd name="adj3" fmla="val 2594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gradFill flip="none" rotWithShape="1">
                <a:gsLst>
                  <a:gs pos="0">
                    <a:schemeClr val="tx1">
                      <a:tint val="66000"/>
                      <a:satMod val="160000"/>
                    </a:schemeClr>
                  </a:gs>
                  <a:gs pos="50000">
                    <a:schemeClr val="tx1">
                      <a:tint val="44500"/>
                      <a:satMod val="160000"/>
                    </a:schemeClr>
                  </a:gs>
                  <a:gs pos="100000">
                    <a:schemeClr val="tx1">
                      <a:tint val="23500"/>
                      <a:satMod val="160000"/>
                    </a:schemeClr>
                  </a:gs>
                </a:gsLst>
                <a:lin ang="5400000" scaled="1"/>
                <a:tileRect/>
              </a:gradFill>
            </a:endParaRPr>
          </a:p>
        </p:txBody>
      </p:sp>
      <p:sp>
        <p:nvSpPr>
          <p:cNvPr id="74" name="Rectangle 73">
            <a:extLst>
              <a:ext uri="{FF2B5EF4-FFF2-40B4-BE49-F238E27FC236}">
                <a16:creationId xmlns:a16="http://schemas.microsoft.com/office/drawing/2014/main" id="{D9D79844-4E6E-6943-A137-1D8375E430BA}"/>
              </a:ext>
            </a:extLst>
          </p:cNvPr>
          <p:cNvSpPr/>
          <p:nvPr/>
        </p:nvSpPr>
        <p:spPr>
          <a:xfrm rot="19387716">
            <a:off x="4050035" y="3142358"/>
            <a:ext cx="1843774" cy="52322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2800" b="1" cap="none" spc="0" dirty="0">
                <a:ln/>
                <a:solidFill>
                  <a:schemeClr val="accent4"/>
                </a:solidFill>
                <a:effectLst/>
              </a:rPr>
              <a:t>Deadlock!</a:t>
            </a:r>
          </a:p>
        </p:txBody>
      </p:sp>
      <p:sp>
        <p:nvSpPr>
          <p:cNvPr id="18" name="Slide Number Placeholder 17">
            <a:extLst>
              <a:ext uri="{FF2B5EF4-FFF2-40B4-BE49-F238E27FC236}">
                <a16:creationId xmlns:a16="http://schemas.microsoft.com/office/drawing/2014/main" id="{E2CE7973-17AB-4597-ADCF-061E3C7847F3}"/>
              </a:ext>
            </a:extLst>
          </p:cNvPr>
          <p:cNvSpPr>
            <a:spLocks noGrp="1"/>
          </p:cNvSpPr>
          <p:nvPr>
            <p:ph type="sldNum" sz="quarter" idx="12"/>
          </p:nvPr>
        </p:nvSpPr>
        <p:spPr/>
        <p:txBody>
          <a:bodyPr/>
          <a:lstStyle/>
          <a:p>
            <a:fld id="{0D1D0697-F66A-EE4C-B4D3-9802540BCCA0}" type="slidenum">
              <a:rPr lang="en-US" smtClean="0"/>
              <a:t>4</a:t>
            </a:fld>
            <a:endParaRPr lang="en-US"/>
          </a:p>
        </p:txBody>
      </p:sp>
    </p:spTree>
    <p:extLst>
      <p:ext uri="{BB962C8B-B14F-4D97-AF65-F5344CB8AC3E}">
        <p14:creationId xmlns:p14="http://schemas.microsoft.com/office/powerpoint/2010/main" val="1227850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9"/>
                                        </p:tgtEl>
                                      </p:cBhvr>
                                    </p:animEffect>
                                    <p:set>
                                      <p:cBhvr>
                                        <p:cTn id="7" dur="1" fill="hold">
                                          <p:stCondLst>
                                            <p:cond delay="499"/>
                                          </p:stCondLst>
                                        </p:cTn>
                                        <p:tgtEl>
                                          <p:spTgt spid="39"/>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47"/>
                                        </p:tgtEl>
                                      </p:cBhvr>
                                    </p:animEffect>
                                    <p:set>
                                      <p:cBhvr>
                                        <p:cTn id="10" dur="1" fill="hold">
                                          <p:stCondLst>
                                            <p:cond delay="499"/>
                                          </p:stCondLst>
                                        </p:cTn>
                                        <p:tgtEl>
                                          <p:spTgt spid="47"/>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40"/>
                                        </p:tgtEl>
                                      </p:cBhvr>
                                    </p:animEffect>
                                    <p:set>
                                      <p:cBhvr>
                                        <p:cTn id="13" dur="1" fill="hold">
                                          <p:stCondLst>
                                            <p:cond delay="499"/>
                                          </p:stCondLst>
                                        </p:cTn>
                                        <p:tgtEl>
                                          <p:spTgt spid="40"/>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44"/>
                                        </p:tgtEl>
                                      </p:cBhvr>
                                    </p:animEffect>
                                    <p:set>
                                      <p:cBhvr>
                                        <p:cTn id="16" dur="1" fill="hold">
                                          <p:stCondLst>
                                            <p:cond delay="499"/>
                                          </p:stCondLst>
                                        </p:cTn>
                                        <p:tgtEl>
                                          <p:spTgt spid="44"/>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48"/>
                                        </p:tgtEl>
                                      </p:cBhvr>
                                    </p:animEffect>
                                    <p:set>
                                      <p:cBhvr>
                                        <p:cTn id="19" dur="1" fill="hold">
                                          <p:stCondLst>
                                            <p:cond delay="499"/>
                                          </p:stCondLst>
                                        </p:cTn>
                                        <p:tgtEl>
                                          <p:spTgt spid="48"/>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500"/>
                                        <p:tgtEl>
                                          <p:spTgt spid="41"/>
                                        </p:tgtEl>
                                      </p:cBhvr>
                                    </p:animEffect>
                                    <p:set>
                                      <p:cBhvr>
                                        <p:cTn id="22" dur="1" fill="hold">
                                          <p:stCondLst>
                                            <p:cond delay="499"/>
                                          </p:stCondLst>
                                        </p:cTn>
                                        <p:tgtEl>
                                          <p:spTgt spid="41"/>
                                        </p:tgtEl>
                                        <p:attrNameLst>
                                          <p:attrName>style.visibility</p:attrName>
                                        </p:attrNameLst>
                                      </p:cBhvr>
                                      <p:to>
                                        <p:strVal val="hidden"/>
                                      </p:to>
                                    </p:set>
                                  </p:childTnLst>
                                </p:cTn>
                              </p:par>
                              <p:par>
                                <p:cTn id="23" presetID="10" presetClass="exit" presetSubtype="0" fill="hold" nodeType="withEffect">
                                  <p:stCondLst>
                                    <p:cond delay="0"/>
                                  </p:stCondLst>
                                  <p:childTnLst>
                                    <p:animEffect transition="out" filter="fade">
                                      <p:cBhvr>
                                        <p:cTn id="24" dur="500"/>
                                        <p:tgtEl>
                                          <p:spTgt spid="49"/>
                                        </p:tgtEl>
                                      </p:cBhvr>
                                    </p:animEffect>
                                    <p:set>
                                      <p:cBhvr>
                                        <p:cTn id="25" dur="1" fill="hold">
                                          <p:stCondLst>
                                            <p:cond delay="499"/>
                                          </p:stCondLst>
                                        </p:cTn>
                                        <p:tgtEl>
                                          <p:spTgt spid="49"/>
                                        </p:tgtEl>
                                        <p:attrNameLst>
                                          <p:attrName>style.visibility</p:attrName>
                                        </p:attrNameLst>
                                      </p:cBhvr>
                                      <p:to>
                                        <p:strVal val="hidden"/>
                                      </p:to>
                                    </p:set>
                                  </p:childTnLst>
                                </p:cTn>
                              </p:par>
                              <p:par>
                                <p:cTn id="26" presetID="10" presetClass="exit" presetSubtype="0" fill="hold" grpId="0" nodeType="withEffect">
                                  <p:stCondLst>
                                    <p:cond delay="0"/>
                                  </p:stCondLst>
                                  <p:childTnLst>
                                    <p:animEffect transition="out" filter="fade">
                                      <p:cBhvr>
                                        <p:cTn id="27" dur="500"/>
                                        <p:tgtEl>
                                          <p:spTgt spid="42"/>
                                        </p:tgtEl>
                                      </p:cBhvr>
                                    </p:animEffect>
                                    <p:set>
                                      <p:cBhvr>
                                        <p:cTn id="28" dur="1" fill="hold">
                                          <p:stCondLst>
                                            <p:cond delay="499"/>
                                          </p:stCondLst>
                                        </p:cTn>
                                        <p:tgtEl>
                                          <p:spTgt spid="42"/>
                                        </p:tgtEl>
                                        <p:attrNameLst>
                                          <p:attrName>style.visibility</p:attrName>
                                        </p:attrNameLst>
                                      </p:cBhvr>
                                      <p:to>
                                        <p:strVal val="hidden"/>
                                      </p:to>
                                    </p:set>
                                  </p:childTnLst>
                                </p:cTn>
                              </p:par>
                              <p:par>
                                <p:cTn id="29" presetID="10" presetClass="exit" presetSubtype="0" fill="hold" nodeType="withEffect">
                                  <p:stCondLst>
                                    <p:cond delay="0"/>
                                  </p:stCondLst>
                                  <p:childTnLst>
                                    <p:animEffect transition="out" filter="fade">
                                      <p:cBhvr>
                                        <p:cTn id="30" dur="500"/>
                                        <p:tgtEl>
                                          <p:spTgt spid="46"/>
                                        </p:tgtEl>
                                      </p:cBhvr>
                                    </p:animEffect>
                                    <p:set>
                                      <p:cBhvr>
                                        <p:cTn id="31" dur="1" fill="hold">
                                          <p:stCondLst>
                                            <p:cond delay="499"/>
                                          </p:stCondLst>
                                        </p:cTn>
                                        <p:tgtEl>
                                          <p:spTgt spid="46"/>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500"/>
                                        <p:tgtEl>
                                          <p:spTgt spid="38"/>
                                        </p:tgtEl>
                                      </p:cBhvr>
                                    </p:animEffect>
                                    <p:set>
                                      <p:cBhvr>
                                        <p:cTn id="34" dur="1" fill="hold">
                                          <p:stCondLst>
                                            <p:cond delay="499"/>
                                          </p:stCondLst>
                                        </p:cTn>
                                        <p:tgtEl>
                                          <p:spTgt spid="38"/>
                                        </p:tgtEl>
                                        <p:attrNameLst>
                                          <p:attrName>style.visibility</p:attrName>
                                        </p:attrNameLst>
                                      </p:cBhvr>
                                      <p:to>
                                        <p:strVal val="hidden"/>
                                      </p:to>
                                    </p:set>
                                  </p:childTnLst>
                                </p:cTn>
                              </p:par>
                              <p:par>
                                <p:cTn id="35" presetID="10" presetClass="exit" presetSubtype="0" fill="hold" nodeType="withEffect">
                                  <p:stCondLst>
                                    <p:cond delay="0"/>
                                  </p:stCondLst>
                                  <p:childTnLst>
                                    <p:animEffect transition="out" filter="fade">
                                      <p:cBhvr>
                                        <p:cTn id="36" dur="500"/>
                                        <p:tgtEl>
                                          <p:spTgt spid="45"/>
                                        </p:tgtEl>
                                      </p:cBhvr>
                                    </p:animEffect>
                                    <p:set>
                                      <p:cBhvr>
                                        <p:cTn id="37" dur="1" fill="hold">
                                          <p:stCondLst>
                                            <p:cond delay="499"/>
                                          </p:stCondLst>
                                        </p:cTn>
                                        <p:tgtEl>
                                          <p:spTgt spid="45"/>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500"/>
                                        <p:tgtEl>
                                          <p:spTgt spid="19"/>
                                        </p:tgtEl>
                                      </p:cBhvr>
                                    </p:animEffect>
                                    <p:set>
                                      <p:cBhvr>
                                        <p:cTn id="40" dur="1" fill="hold">
                                          <p:stCondLst>
                                            <p:cond delay="499"/>
                                          </p:stCondLst>
                                        </p:cTn>
                                        <p:tgtEl>
                                          <p:spTgt spid="19"/>
                                        </p:tgtEl>
                                        <p:attrNameLst>
                                          <p:attrName>style.visibility</p:attrName>
                                        </p:attrNameLst>
                                      </p:cBhvr>
                                      <p:to>
                                        <p:strVal val="hidden"/>
                                      </p:to>
                                    </p:set>
                                  </p:childTnLst>
                                </p:cTn>
                              </p:par>
                              <p:par>
                                <p:cTn id="41" presetID="10" presetClass="exit" presetSubtype="0" fill="hold" grpId="0" nodeType="withEffect">
                                  <p:stCondLst>
                                    <p:cond delay="0"/>
                                  </p:stCondLst>
                                  <p:childTnLst>
                                    <p:animEffect transition="out" filter="fade">
                                      <p:cBhvr>
                                        <p:cTn id="42" dur="500"/>
                                        <p:tgtEl>
                                          <p:spTgt spid="8"/>
                                        </p:tgtEl>
                                      </p:cBhvr>
                                    </p:animEffect>
                                    <p:set>
                                      <p:cBhvr>
                                        <p:cTn id="43" dur="1" fill="hold">
                                          <p:stCondLst>
                                            <p:cond delay="499"/>
                                          </p:stCondLst>
                                        </p:cTn>
                                        <p:tgtEl>
                                          <p:spTgt spid="8"/>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31"/>
                                        </p:tgtEl>
                                      </p:cBhvr>
                                    </p:animEffect>
                                    <p:set>
                                      <p:cBhvr>
                                        <p:cTn id="46" dur="1" fill="hold">
                                          <p:stCondLst>
                                            <p:cond delay="499"/>
                                          </p:stCondLst>
                                        </p:cTn>
                                        <p:tgtEl>
                                          <p:spTgt spid="31"/>
                                        </p:tgtEl>
                                        <p:attrNameLst>
                                          <p:attrName>style.visibility</p:attrName>
                                        </p:attrNameLst>
                                      </p:cBhvr>
                                      <p:to>
                                        <p:strVal val="hidden"/>
                                      </p:to>
                                    </p:set>
                                  </p:childTnLst>
                                </p:cTn>
                              </p:par>
                              <p:par>
                                <p:cTn id="47" presetID="10" presetClass="exit" presetSubtype="0" fill="hold" nodeType="withEffect">
                                  <p:stCondLst>
                                    <p:cond delay="0"/>
                                  </p:stCondLst>
                                  <p:childTnLst>
                                    <p:animEffect transition="out" filter="fade">
                                      <p:cBhvr>
                                        <p:cTn id="48" dur="500"/>
                                        <p:tgtEl>
                                          <p:spTgt spid="21"/>
                                        </p:tgtEl>
                                      </p:cBhvr>
                                    </p:animEffect>
                                    <p:set>
                                      <p:cBhvr>
                                        <p:cTn id="49" dur="1" fill="hold">
                                          <p:stCondLst>
                                            <p:cond delay="499"/>
                                          </p:stCondLst>
                                        </p:cTn>
                                        <p:tgtEl>
                                          <p:spTgt spid="21"/>
                                        </p:tgtEl>
                                        <p:attrNameLst>
                                          <p:attrName>style.visibility</p:attrName>
                                        </p:attrNameLst>
                                      </p:cBhvr>
                                      <p:to>
                                        <p:strVal val="hidden"/>
                                      </p:to>
                                    </p:set>
                                  </p:childTnLst>
                                </p:cTn>
                              </p:par>
                              <p:par>
                                <p:cTn id="50" presetID="10" presetClass="exit" presetSubtype="0" fill="hold" grpId="0" nodeType="withEffect">
                                  <p:stCondLst>
                                    <p:cond delay="0"/>
                                  </p:stCondLst>
                                  <p:childTnLst>
                                    <p:animEffect transition="out" filter="fade">
                                      <p:cBhvr>
                                        <p:cTn id="51" dur="500"/>
                                        <p:tgtEl>
                                          <p:spTgt spid="10"/>
                                        </p:tgtEl>
                                      </p:cBhvr>
                                    </p:animEffect>
                                    <p:set>
                                      <p:cBhvr>
                                        <p:cTn id="52" dur="1" fill="hold">
                                          <p:stCondLst>
                                            <p:cond delay="499"/>
                                          </p:stCondLst>
                                        </p:cTn>
                                        <p:tgtEl>
                                          <p:spTgt spid="10"/>
                                        </p:tgtEl>
                                        <p:attrNameLst>
                                          <p:attrName>style.visibility</p:attrName>
                                        </p:attrNameLst>
                                      </p:cBhvr>
                                      <p:to>
                                        <p:strVal val="hidden"/>
                                      </p:to>
                                    </p:set>
                                  </p:childTnLst>
                                </p:cTn>
                              </p:par>
                              <p:par>
                                <p:cTn id="53" presetID="10" presetClass="exit" presetSubtype="0" fill="hold" nodeType="withEffect">
                                  <p:stCondLst>
                                    <p:cond delay="0"/>
                                  </p:stCondLst>
                                  <p:childTnLst>
                                    <p:animEffect transition="out" filter="fade">
                                      <p:cBhvr>
                                        <p:cTn id="54" dur="500"/>
                                        <p:tgtEl>
                                          <p:spTgt spid="32"/>
                                        </p:tgtEl>
                                      </p:cBhvr>
                                    </p:animEffect>
                                    <p:set>
                                      <p:cBhvr>
                                        <p:cTn id="55" dur="1" fill="hold">
                                          <p:stCondLst>
                                            <p:cond delay="499"/>
                                          </p:stCondLst>
                                        </p:cTn>
                                        <p:tgtEl>
                                          <p:spTgt spid="32"/>
                                        </p:tgtEl>
                                        <p:attrNameLst>
                                          <p:attrName>style.visibility</p:attrName>
                                        </p:attrNameLst>
                                      </p:cBhvr>
                                      <p:to>
                                        <p:strVal val="hidden"/>
                                      </p:to>
                                    </p:set>
                                  </p:childTnLst>
                                </p:cTn>
                              </p:par>
                              <p:par>
                                <p:cTn id="56" presetID="10" presetClass="exit" presetSubtype="0" fill="hold" grpId="0" nodeType="withEffect">
                                  <p:stCondLst>
                                    <p:cond delay="0"/>
                                  </p:stCondLst>
                                  <p:childTnLst>
                                    <p:animEffect transition="out" filter="fade">
                                      <p:cBhvr>
                                        <p:cTn id="57" dur="500"/>
                                        <p:tgtEl>
                                          <p:spTgt spid="11"/>
                                        </p:tgtEl>
                                      </p:cBhvr>
                                    </p:animEffect>
                                    <p:set>
                                      <p:cBhvr>
                                        <p:cTn id="58" dur="1" fill="hold">
                                          <p:stCondLst>
                                            <p:cond delay="499"/>
                                          </p:stCondLst>
                                        </p:cTn>
                                        <p:tgtEl>
                                          <p:spTgt spid="11"/>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23"/>
                                        </p:tgtEl>
                                      </p:cBhvr>
                                    </p:animEffect>
                                    <p:set>
                                      <p:cBhvr>
                                        <p:cTn id="61" dur="1" fill="hold">
                                          <p:stCondLst>
                                            <p:cond delay="499"/>
                                          </p:stCondLst>
                                        </p:cTn>
                                        <p:tgtEl>
                                          <p:spTgt spid="23"/>
                                        </p:tgtEl>
                                        <p:attrNameLst>
                                          <p:attrName>style.visibility</p:attrName>
                                        </p:attrNameLst>
                                      </p:cBhvr>
                                      <p:to>
                                        <p:strVal val="hidden"/>
                                      </p:to>
                                    </p:set>
                                  </p:childTnLst>
                                </p:cTn>
                              </p:par>
                              <p:par>
                                <p:cTn id="62" presetID="10" presetClass="exit" presetSubtype="0" fill="hold" nodeType="withEffect">
                                  <p:stCondLst>
                                    <p:cond delay="0"/>
                                  </p:stCondLst>
                                  <p:childTnLst>
                                    <p:animEffect transition="out" filter="fade">
                                      <p:cBhvr>
                                        <p:cTn id="63" dur="500"/>
                                        <p:tgtEl>
                                          <p:spTgt spid="35"/>
                                        </p:tgtEl>
                                      </p:cBhvr>
                                    </p:animEffect>
                                    <p:set>
                                      <p:cBhvr>
                                        <p:cTn id="64" dur="1" fill="hold">
                                          <p:stCondLst>
                                            <p:cond delay="499"/>
                                          </p:stCondLst>
                                        </p:cTn>
                                        <p:tgtEl>
                                          <p:spTgt spid="35"/>
                                        </p:tgtEl>
                                        <p:attrNameLst>
                                          <p:attrName>style.visibility</p:attrName>
                                        </p:attrNameLst>
                                      </p:cBhvr>
                                      <p:to>
                                        <p:strVal val="hidden"/>
                                      </p:to>
                                    </p:set>
                                  </p:childTnLst>
                                </p:cTn>
                              </p:par>
                              <p:par>
                                <p:cTn id="65" presetID="10" presetClass="exit" presetSubtype="0" fill="hold" grpId="0" nodeType="withEffect">
                                  <p:stCondLst>
                                    <p:cond delay="0"/>
                                  </p:stCondLst>
                                  <p:childTnLst>
                                    <p:animEffect transition="out" filter="fade">
                                      <p:cBhvr>
                                        <p:cTn id="66" dur="500"/>
                                        <p:tgtEl>
                                          <p:spTgt spid="16"/>
                                        </p:tgtEl>
                                      </p:cBhvr>
                                    </p:animEffect>
                                    <p:set>
                                      <p:cBhvr>
                                        <p:cTn id="67" dur="1" fill="hold">
                                          <p:stCondLst>
                                            <p:cond delay="499"/>
                                          </p:stCondLst>
                                        </p:cTn>
                                        <p:tgtEl>
                                          <p:spTgt spid="16"/>
                                        </p:tgtEl>
                                        <p:attrNameLst>
                                          <p:attrName>style.visibility</p:attrName>
                                        </p:attrNameLst>
                                      </p:cBhvr>
                                      <p:to>
                                        <p:strVal val="hidden"/>
                                      </p:to>
                                    </p:set>
                                  </p:childTnLst>
                                </p:cTn>
                              </p:par>
                              <p:par>
                                <p:cTn id="68" presetID="10" presetClass="exit" presetSubtype="0" fill="hold" nodeType="withEffect">
                                  <p:stCondLst>
                                    <p:cond delay="0"/>
                                  </p:stCondLst>
                                  <p:childTnLst>
                                    <p:animEffect transition="out" filter="fade">
                                      <p:cBhvr>
                                        <p:cTn id="69" dur="500"/>
                                        <p:tgtEl>
                                          <p:spTgt spid="25"/>
                                        </p:tgtEl>
                                      </p:cBhvr>
                                    </p:animEffect>
                                    <p:set>
                                      <p:cBhvr>
                                        <p:cTn id="70" dur="1" fill="hold">
                                          <p:stCondLst>
                                            <p:cond delay="499"/>
                                          </p:stCondLst>
                                        </p:cTn>
                                        <p:tgtEl>
                                          <p:spTgt spid="25"/>
                                        </p:tgtEl>
                                        <p:attrNameLst>
                                          <p:attrName>style.visibility</p:attrName>
                                        </p:attrNameLst>
                                      </p:cBhvr>
                                      <p:to>
                                        <p:strVal val="hidden"/>
                                      </p:to>
                                    </p:set>
                                  </p:childTnLst>
                                </p:cTn>
                              </p:par>
                              <p:par>
                                <p:cTn id="71" presetID="10" presetClass="exit" presetSubtype="0" fill="hold" nodeType="withEffect">
                                  <p:stCondLst>
                                    <p:cond delay="0"/>
                                  </p:stCondLst>
                                  <p:childTnLst>
                                    <p:animEffect transition="out" filter="fade">
                                      <p:cBhvr>
                                        <p:cTn id="72" dur="500"/>
                                        <p:tgtEl>
                                          <p:spTgt spid="36"/>
                                        </p:tgtEl>
                                      </p:cBhvr>
                                    </p:animEffect>
                                    <p:set>
                                      <p:cBhvr>
                                        <p:cTn id="73" dur="1" fill="hold">
                                          <p:stCondLst>
                                            <p:cond delay="499"/>
                                          </p:stCondLst>
                                        </p:cTn>
                                        <p:tgtEl>
                                          <p:spTgt spid="36"/>
                                        </p:tgtEl>
                                        <p:attrNameLst>
                                          <p:attrName>style.visibility</p:attrName>
                                        </p:attrNameLst>
                                      </p:cBhvr>
                                      <p:to>
                                        <p:strVal val="hidden"/>
                                      </p:to>
                                    </p:set>
                                  </p:childTnLst>
                                </p:cTn>
                              </p:par>
                              <p:par>
                                <p:cTn id="74" presetID="10" presetClass="exit" presetSubtype="0" fill="hold" grpId="0" nodeType="withEffect">
                                  <p:stCondLst>
                                    <p:cond delay="0"/>
                                  </p:stCondLst>
                                  <p:childTnLst>
                                    <p:animEffect transition="out" filter="fade">
                                      <p:cBhvr>
                                        <p:cTn id="75" dur="500"/>
                                        <p:tgtEl>
                                          <p:spTgt spid="17"/>
                                        </p:tgtEl>
                                      </p:cBhvr>
                                    </p:animEffect>
                                    <p:set>
                                      <p:cBhvr>
                                        <p:cTn id="76" dur="1" fill="hold">
                                          <p:stCondLst>
                                            <p:cond delay="499"/>
                                          </p:stCondLst>
                                        </p:cTn>
                                        <p:tgtEl>
                                          <p:spTgt spid="17"/>
                                        </p:tgtEl>
                                        <p:attrNameLst>
                                          <p:attrName>style.visibility</p:attrName>
                                        </p:attrNameLst>
                                      </p:cBhvr>
                                      <p:to>
                                        <p:strVal val="hidden"/>
                                      </p:to>
                                    </p:set>
                                  </p:childTnLst>
                                </p:cTn>
                              </p:par>
                              <p:par>
                                <p:cTn id="77" presetID="10" presetClass="exit" presetSubtype="0" fill="hold" nodeType="withEffect">
                                  <p:stCondLst>
                                    <p:cond delay="0"/>
                                  </p:stCondLst>
                                  <p:childTnLst>
                                    <p:animEffect transition="out" filter="fade">
                                      <p:cBhvr>
                                        <p:cTn id="78" dur="500"/>
                                        <p:tgtEl>
                                          <p:spTgt spid="26"/>
                                        </p:tgtEl>
                                      </p:cBhvr>
                                    </p:animEffect>
                                    <p:set>
                                      <p:cBhvr>
                                        <p:cTn id="79" dur="1" fill="hold">
                                          <p:stCondLst>
                                            <p:cond delay="499"/>
                                          </p:stCondLst>
                                        </p:cTn>
                                        <p:tgtEl>
                                          <p:spTgt spid="26"/>
                                        </p:tgtEl>
                                        <p:attrNameLst>
                                          <p:attrName>style.visibility</p:attrName>
                                        </p:attrNameLst>
                                      </p:cBhvr>
                                      <p:to>
                                        <p:strVal val="hidden"/>
                                      </p:to>
                                    </p:set>
                                  </p:childTnLst>
                                </p:cTn>
                              </p:par>
                              <p:par>
                                <p:cTn id="80" presetID="10" presetClass="exit" presetSubtype="0" fill="hold" grpId="0" nodeType="withEffect">
                                  <p:stCondLst>
                                    <p:cond delay="0"/>
                                  </p:stCondLst>
                                  <p:childTnLst>
                                    <p:animEffect transition="out" filter="fade">
                                      <p:cBhvr>
                                        <p:cTn id="81" dur="500"/>
                                        <p:tgtEl>
                                          <p:spTgt spid="15"/>
                                        </p:tgtEl>
                                      </p:cBhvr>
                                    </p:animEffect>
                                    <p:set>
                                      <p:cBhvr>
                                        <p:cTn id="82" dur="1" fill="hold">
                                          <p:stCondLst>
                                            <p:cond delay="499"/>
                                          </p:stCondLst>
                                        </p:cTn>
                                        <p:tgtEl>
                                          <p:spTgt spid="15"/>
                                        </p:tgtEl>
                                        <p:attrNameLst>
                                          <p:attrName>style.visibility</p:attrName>
                                        </p:attrNameLst>
                                      </p:cBhvr>
                                      <p:to>
                                        <p:strVal val="hidden"/>
                                      </p:to>
                                    </p:set>
                                  </p:childTnLst>
                                </p:cTn>
                              </p:par>
                              <p:par>
                                <p:cTn id="83" presetID="10" presetClass="exit" presetSubtype="0" fill="hold" nodeType="withEffect">
                                  <p:stCondLst>
                                    <p:cond delay="0"/>
                                  </p:stCondLst>
                                  <p:childTnLst>
                                    <p:animEffect transition="out" filter="fade">
                                      <p:cBhvr>
                                        <p:cTn id="84" dur="500"/>
                                        <p:tgtEl>
                                          <p:spTgt spid="37"/>
                                        </p:tgtEl>
                                      </p:cBhvr>
                                    </p:animEffect>
                                    <p:set>
                                      <p:cBhvr>
                                        <p:cTn id="85" dur="1" fill="hold">
                                          <p:stCondLst>
                                            <p:cond delay="499"/>
                                          </p:stCondLst>
                                        </p:cTn>
                                        <p:tgtEl>
                                          <p:spTgt spid="37"/>
                                        </p:tgtEl>
                                        <p:attrNameLst>
                                          <p:attrName>style.visibility</p:attrName>
                                        </p:attrNameLst>
                                      </p:cBhvr>
                                      <p:to>
                                        <p:strVal val="hidden"/>
                                      </p:to>
                                    </p:set>
                                  </p:childTnLst>
                                </p:cTn>
                              </p:par>
                              <p:par>
                                <p:cTn id="86" presetID="10" presetClass="exit" presetSubtype="0" fill="hold" nodeType="withEffect">
                                  <p:stCondLst>
                                    <p:cond delay="0"/>
                                  </p:stCondLst>
                                  <p:childTnLst>
                                    <p:animEffect transition="out" filter="fade">
                                      <p:cBhvr>
                                        <p:cTn id="87" dur="500"/>
                                        <p:tgtEl>
                                          <p:spTgt spid="27"/>
                                        </p:tgtEl>
                                      </p:cBhvr>
                                    </p:animEffect>
                                    <p:set>
                                      <p:cBhvr>
                                        <p:cTn id="88" dur="1" fill="hold">
                                          <p:stCondLst>
                                            <p:cond delay="499"/>
                                          </p:stCondLst>
                                        </p:cTn>
                                        <p:tgtEl>
                                          <p:spTgt spid="27"/>
                                        </p:tgtEl>
                                        <p:attrNameLst>
                                          <p:attrName>style.visibility</p:attrName>
                                        </p:attrNameLst>
                                      </p:cBhvr>
                                      <p:to>
                                        <p:strVal val="hidden"/>
                                      </p:to>
                                    </p:set>
                                  </p:childTnLst>
                                </p:cTn>
                              </p:par>
                              <p:par>
                                <p:cTn id="89" presetID="10" presetClass="exit" presetSubtype="0" fill="hold" grpId="0" nodeType="withEffect">
                                  <p:stCondLst>
                                    <p:cond delay="0"/>
                                  </p:stCondLst>
                                  <p:childTnLst>
                                    <p:animEffect transition="out" filter="fade">
                                      <p:cBhvr>
                                        <p:cTn id="90" dur="500"/>
                                        <p:tgtEl>
                                          <p:spTgt spid="13"/>
                                        </p:tgtEl>
                                      </p:cBhvr>
                                    </p:animEffect>
                                    <p:set>
                                      <p:cBhvr>
                                        <p:cTn id="91" dur="1" fill="hold">
                                          <p:stCondLst>
                                            <p:cond delay="499"/>
                                          </p:stCondLst>
                                        </p:cTn>
                                        <p:tgtEl>
                                          <p:spTgt spid="13"/>
                                        </p:tgtEl>
                                        <p:attrNameLst>
                                          <p:attrName>style.visibility</p:attrName>
                                        </p:attrNameLst>
                                      </p:cBhvr>
                                      <p:to>
                                        <p:strVal val="hidden"/>
                                      </p:to>
                                    </p:set>
                                  </p:childTnLst>
                                </p:cTn>
                              </p:par>
                              <p:par>
                                <p:cTn id="92" presetID="10" presetClass="exit" presetSubtype="0" fill="hold" nodeType="withEffect">
                                  <p:stCondLst>
                                    <p:cond delay="0"/>
                                  </p:stCondLst>
                                  <p:childTnLst>
                                    <p:animEffect transition="out" filter="fade">
                                      <p:cBhvr>
                                        <p:cTn id="93" dur="500"/>
                                        <p:tgtEl>
                                          <p:spTgt spid="43"/>
                                        </p:tgtEl>
                                      </p:cBhvr>
                                    </p:animEffect>
                                    <p:set>
                                      <p:cBhvr>
                                        <p:cTn id="94" dur="1" fill="hold">
                                          <p:stCondLst>
                                            <p:cond delay="499"/>
                                          </p:stCondLst>
                                        </p:cTn>
                                        <p:tgtEl>
                                          <p:spTgt spid="43"/>
                                        </p:tgtEl>
                                        <p:attrNameLst>
                                          <p:attrName>style.visibility</p:attrName>
                                        </p:attrNameLst>
                                      </p:cBhvr>
                                      <p:to>
                                        <p:strVal val="hidden"/>
                                      </p:to>
                                    </p:set>
                                  </p:childTnLst>
                                </p:cTn>
                              </p:par>
                              <p:par>
                                <p:cTn id="95" presetID="10" presetClass="exit" presetSubtype="0" fill="hold" grpId="0" nodeType="withEffect">
                                  <p:stCondLst>
                                    <p:cond delay="0"/>
                                  </p:stCondLst>
                                  <p:childTnLst>
                                    <p:animEffect transition="out" filter="fade">
                                      <p:cBhvr>
                                        <p:cTn id="96" dur="500"/>
                                        <p:tgtEl>
                                          <p:spTgt spid="6"/>
                                        </p:tgtEl>
                                      </p:cBhvr>
                                    </p:animEffect>
                                    <p:set>
                                      <p:cBhvr>
                                        <p:cTn id="97" dur="1" fill="hold">
                                          <p:stCondLst>
                                            <p:cond delay="499"/>
                                          </p:stCondLst>
                                        </p:cTn>
                                        <p:tgtEl>
                                          <p:spTgt spid="6"/>
                                        </p:tgtEl>
                                        <p:attrNameLst>
                                          <p:attrName>style.visibility</p:attrName>
                                        </p:attrNameLst>
                                      </p:cBhvr>
                                      <p:to>
                                        <p:strVal val="hidden"/>
                                      </p:to>
                                    </p:set>
                                  </p:childTnLst>
                                </p:cTn>
                              </p:par>
                              <p:par>
                                <p:cTn id="98" presetID="10" presetClass="exit" presetSubtype="0" fill="hold" nodeType="withEffect">
                                  <p:stCondLst>
                                    <p:cond delay="0"/>
                                  </p:stCondLst>
                                  <p:childTnLst>
                                    <p:animEffect transition="out" filter="fade">
                                      <p:cBhvr>
                                        <p:cTn id="99" dur="500"/>
                                        <p:tgtEl>
                                          <p:spTgt spid="28"/>
                                        </p:tgtEl>
                                      </p:cBhvr>
                                    </p:animEffect>
                                    <p:set>
                                      <p:cBhvr>
                                        <p:cTn id="100"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0" grpId="0" animBg="1"/>
      <p:bldP spid="11" grpId="0" animBg="1"/>
      <p:bldP spid="13" grpId="0" animBg="1"/>
      <p:bldP spid="15" grpId="0" animBg="1"/>
      <p:bldP spid="16" grpId="0" animBg="1"/>
      <p:bldP spid="17" grpId="0" animBg="1"/>
      <p:bldP spid="39" grpId="0" animBg="1"/>
      <p:bldP spid="40" grpId="0" animBg="1"/>
      <p:bldP spid="41" grpId="0" animBg="1"/>
      <p:bldP spid="4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6" name="Group 515">
            <a:extLst>
              <a:ext uri="{FF2B5EF4-FFF2-40B4-BE49-F238E27FC236}">
                <a16:creationId xmlns:a16="http://schemas.microsoft.com/office/drawing/2014/main" id="{4DE3D14F-FE59-49FA-8D1A-9AA29787A15B}"/>
              </a:ext>
            </a:extLst>
          </p:cNvPr>
          <p:cNvGrpSpPr/>
          <p:nvPr/>
        </p:nvGrpSpPr>
        <p:grpSpPr>
          <a:xfrm>
            <a:off x="5092153" y="4036835"/>
            <a:ext cx="1798612" cy="1690377"/>
            <a:chOff x="7654967" y="2625306"/>
            <a:chExt cx="1798612" cy="1690377"/>
          </a:xfrm>
        </p:grpSpPr>
        <p:grpSp>
          <p:nvGrpSpPr>
            <p:cNvPr id="517" name="Group 516">
              <a:extLst>
                <a:ext uri="{FF2B5EF4-FFF2-40B4-BE49-F238E27FC236}">
                  <a16:creationId xmlns:a16="http://schemas.microsoft.com/office/drawing/2014/main" id="{FA9B0603-76A6-4CAD-8AEB-B3FC30A28FD5}"/>
                </a:ext>
              </a:extLst>
            </p:cNvPr>
            <p:cNvGrpSpPr/>
            <p:nvPr/>
          </p:nvGrpSpPr>
          <p:grpSpPr>
            <a:xfrm>
              <a:off x="7654967" y="2625306"/>
              <a:ext cx="1798612" cy="1690377"/>
              <a:chOff x="5275729" y="1913324"/>
              <a:chExt cx="2404876" cy="2210057"/>
            </a:xfrm>
          </p:grpSpPr>
          <p:sp>
            <p:nvSpPr>
              <p:cNvPr id="519" name="Rectangle 518">
                <a:extLst>
                  <a:ext uri="{FF2B5EF4-FFF2-40B4-BE49-F238E27FC236}">
                    <a16:creationId xmlns:a16="http://schemas.microsoft.com/office/drawing/2014/main" id="{305ADA61-890E-4911-BB40-BA51D2C32179}"/>
                  </a:ext>
                </a:extLst>
              </p:cNvPr>
              <p:cNvSpPr/>
              <p:nvPr/>
            </p:nvSpPr>
            <p:spPr>
              <a:xfrm>
                <a:off x="5275729" y="1913324"/>
                <a:ext cx="2395071" cy="2209944"/>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0" name="Rectangle 519">
                <a:extLst>
                  <a:ext uri="{FF2B5EF4-FFF2-40B4-BE49-F238E27FC236}">
                    <a16:creationId xmlns:a16="http://schemas.microsoft.com/office/drawing/2014/main" id="{428BA8F9-D781-4F42-B3E5-825624CDEBD8}"/>
                  </a:ext>
                </a:extLst>
              </p:cNvPr>
              <p:cNvSpPr/>
              <p:nvPr/>
            </p:nvSpPr>
            <p:spPr>
              <a:xfrm>
                <a:off x="6169906" y="2727285"/>
                <a:ext cx="687057" cy="633008"/>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1" name="Rectangle 520">
                <a:extLst>
                  <a:ext uri="{FF2B5EF4-FFF2-40B4-BE49-F238E27FC236}">
                    <a16:creationId xmlns:a16="http://schemas.microsoft.com/office/drawing/2014/main" id="{5ED6CC83-0CA9-4DEA-BF1D-71AF3C20DD78}"/>
                  </a:ext>
                </a:extLst>
              </p:cNvPr>
              <p:cNvSpPr/>
              <p:nvPr/>
            </p:nvSpPr>
            <p:spPr>
              <a:xfrm>
                <a:off x="5280416" y="2804290"/>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22" name="Rectangle 521">
                <a:extLst>
                  <a:ext uri="{FF2B5EF4-FFF2-40B4-BE49-F238E27FC236}">
                    <a16:creationId xmlns:a16="http://schemas.microsoft.com/office/drawing/2014/main" id="{1F283B37-1D56-4AE5-8F63-7157204D7D66}"/>
                  </a:ext>
                </a:extLst>
              </p:cNvPr>
              <p:cNvSpPr/>
              <p:nvPr/>
            </p:nvSpPr>
            <p:spPr>
              <a:xfrm rot="16200000">
                <a:off x="6341622" y="1853430"/>
                <a:ext cx="343627" cy="473953"/>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23" name="Rectangle 522">
                <a:extLst>
                  <a:ext uri="{FF2B5EF4-FFF2-40B4-BE49-F238E27FC236}">
                    <a16:creationId xmlns:a16="http://schemas.microsoft.com/office/drawing/2014/main" id="{D7AD6837-2D37-484D-A290-483D80DD3A26}"/>
                  </a:ext>
                </a:extLst>
              </p:cNvPr>
              <p:cNvSpPr/>
              <p:nvPr/>
            </p:nvSpPr>
            <p:spPr>
              <a:xfrm rot="5400000">
                <a:off x="6358228" y="3719185"/>
                <a:ext cx="310414" cy="49797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24" name="Rectangle 523">
                <a:extLst>
                  <a:ext uri="{FF2B5EF4-FFF2-40B4-BE49-F238E27FC236}">
                    <a16:creationId xmlns:a16="http://schemas.microsoft.com/office/drawing/2014/main" id="{C268C76B-3A37-44AE-8AC1-61604CA7C281}"/>
                  </a:ext>
                </a:extLst>
              </p:cNvPr>
              <p:cNvSpPr/>
              <p:nvPr/>
            </p:nvSpPr>
            <p:spPr>
              <a:xfrm>
                <a:off x="7336978" y="2804291"/>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cxnSp>
            <p:nvCxnSpPr>
              <p:cNvPr id="525" name="Straight Arrow Connector 524">
                <a:extLst>
                  <a:ext uri="{FF2B5EF4-FFF2-40B4-BE49-F238E27FC236}">
                    <a16:creationId xmlns:a16="http://schemas.microsoft.com/office/drawing/2014/main" id="{87FBF17B-615A-4D5A-BD8F-E720861C296A}"/>
                  </a:ext>
                </a:extLst>
              </p:cNvPr>
              <p:cNvCxnSpPr>
                <a:cxnSpLocks/>
                <a:stCxn id="521" idx="3"/>
                <a:endCxn id="520" idx="1"/>
              </p:cNvCxnSpPr>
              <p:nvPr/>
            </p:nvCxnSpPr>
            <p:spPr>
              <a:xfrm>
                <a:off x="5624043" y="3043788"/>
                <a:ext cx="545863"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26" name="Straight Arrow Connector 525">
                <a:extLst>
                  <a:ext uri="{FF2B5EF4-FFF2-40B4-BE49-F238E27FC236}">
                    <a16:creationId xmlns:a16="http://schemas.microsoft.com/office/drawing/2014/main" id="{41C3ED8A-3C51-4275-A073-3F21B251A535}"/>
                  </a:ext>
                </a:extLst>
              </p:cNvPr>
              <p:cNvCxnSpPr>
                <a:cxnSpLocks/>
                <a:stCxn id="524" idx="1"/>
                <a:endCxn id="520" idx="3"/>
              </p:cNvCxnSpPr>
              <p:nvPr/>
            </p:nvCxnSpPr>
            <p:spPr>
              <a:xfrm flipH="1">
                <a:off x="6856963" y="3043789"/>
                <a:ext cx="48001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27" name="Straight Arrow Connector 526">
                <a:extLst>
                  <a:ext uri="{FF2B5EF4-FFF2-40B4-BE49-F238E27FC236}">
                    <a16:creationId xmlns:a16="http://schemas.microsoft.com/office/drawing/2014/main" id="{BF91A73D-6058-4B04-9F8B-98F1C2E7B9BC}"/>
                  </a:ext>
                </a:extLst>
              </p:cNvPr>
              <p:cNvCxnSpPr>
                <a:cxnSpLocks/>
                <a:stCxn id="522" idx="1"/>
                <a:endCxn id="520" idx="0"/>
              </p:cNvCxnSpPr>
              <p:nvPr/>
            </p:nvCxnSpPr>
            <p:spPr>
              <a:xfrm flipH="1">
                <a:off x="6513435" y="2262220"/>
                <a:ext cx="2" cy="46506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28" name="Straight Arrow Connector 527">
                <a:extLst>
                  <a:ext uri="{FF2B5EF4-FFF2-40B4-BE49-F238E27FC236}">
                    <a16:creationId xmlns:a16="http://schemas.microsoft.com/office/drawing/2014/main" id="{9969F783-37DC-4FF7-B9DC-8782E653F014}"/>
                  </a:ext>
                </a:extLst>
              </p:cNvPr>
              <p:cNvCxnSpPr>
                <a:cxnSpLocks/>
                <a:stCxn id="523" idx="1"/>
                <a:endCxn id="520" idx="2"/>
              </p:cNvCxnSpPr>
              <p:nvPr/>
            </p:nvCxnSpPr>
            <p:spPr>
              <a:xfrm flipH="1" flipV="1">
                <a:off x="6513435" y="3360293"/>
                <a:ext cx="1" cy="45267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pic>
          <p:nvPicPr>
            <p:cNvPr id="518" name="Content Placeholder 58" descr="Close">
              <a:extLst>
                <a:ext uri="{FF2B5EF4-FFF2-40B4-BE49-F238E27FC236}">
                  <a16:creationId xmlns:a16="http://schemas.microsoft.com/office/drawing/2014/main" id="{77E533CD-5BF9-44C4-86A4-97833ECB928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03545" y="3222854"/>
              <a:ext cx="562547" cy="562547"/>
            </a:xfrm>
            <a:prstGeom prst="rect">
              <a:avLst/>
            </a:prstGeom>
          </p:spPr>
        </p:pic>
      </p:grpSp>
      <p:grpSp>
        <p:nvGrpSpPr>
          <p:cNvPr id="503" name="Group 502">
            <a:extLst>
              <a:ext uri="{FF2B5EF4-FFF2-40B4-BE49-F238E27FC236}">
                <a16:creationId xmlns:a16="http://schemas.microsoft.com/office/drawing/2014/main" id="{D6004985-39F6-44CB-B9CB-58397A42334A}"/>
              </a:ext>
            </a:extLst>
          </p:cNvPr>
          <p:cNvGrpSpPr/>
          <p:nvPr/>
        </p:nvGrpSpPr>
        <p:grpSpPr>
          <a:xfrm>
            <a:off x="1714710" y="4051728"/>
            <a:ext cx="1798612" cy="1690377"/>
            <a:chOff x="7654967" y="2625306"/>
            <a:chExt cx="1798612" cy="1690377"/>
          </a:xfrm>
        </p:grpSpPr>
        <p:grpSp>
          <p:nvGrpSpPr>
            <p:cNvPr id="504" name="Group 503">
              <a:extLst>
                <a:ext uri="{FF2B5EF4-FFF2-40B4-BE49-F238E27FC236}">
                  <a16:creationId xmlns:a16="http://schemas.microsoft.com/office/drawing/2014/main" id="{AECFD72C-D180-42F6-A1A4-91845A9A1F8E}"/>
                </a:ext>
              </a:extLst>
            </p:cNvPr>
            <p:cNvGrpSpPr/>
            <p:nvPr/>
          </p:nvGrpSpPr>
          <p:grpSpPr>
            <a:xfrm>
              <a:off x="7654967" y="2625306"/>
              <a:ext cx="1798612" cy="1690377"/>
              <a:chOff x="5275729" y="1913324"/>
              <a:chExt cx="2404876" cy="2210057"/>
            </a:xfrm>
          </p:grpSpPr>
          <p:sp>
            <p:nvSpPr>
              <p:cNvPr id="506" name="Rectangle 505">
                <a:extLst>
                  <a:ext uri="{FF2B5EF4-FFF2-40B4-BE49-F238E27FC236}">
                    <a16:creationId xmlns:a16="http://schemas.microsoft.com/office/drawing/2014/main" id="{4018154B-16E1-4FB3-A106-BC405448B345}"/>
                  </a:ext>
                </a:extLst>
              </p:cNvPr>
              <p:cNvSpPr/>
              <p:nvPr/>
            </p:nvSpPr>
            <p:spPr>
              <a:xfrm>
                <a:off x="5275729" y="1913324"/>
                <a:ext cx="2395071" cy="2209944"/>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7" name="Rectangle 506">
                <a:extLst>
                  <a:ext uri="{FF2B5EF4-FFF2-40B4-BE49-F238E27FC236}">
                    <a16:creationId xmlns:a16="http://schemas.microsoft.com/office/drawing/2014/main" id="{4B3D91DF-31C3-4CAA-81AD-DFF4BD03E054}"/>
                  </a:ext>
                </a:extLst>
              </p:cNvPr>
              <p:cNvSpPr/>
              <p:nvPr/>
            </p:nvSpPr>
            <p:spPr>
              <a:xfrm>
                <a:off x="6169906" y="2727285"/>
                <a:ext cx="687057" cy="633008"/>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8" name="Rectangle 507">
                <a:extLst>
                  <a:ext uri="{FF2B5EF4-FFF2-40B4-BE49-F238E27FC236}">
                    <a16:creationId xmlns:a16="http://schemas.microsoft.com/office/drawing/2014/main" id="{6AA338DF-8902-4EE7-9C68-E9E10225F98A}"/>
                  </a:ext>
                </a:extLst>
              </p:cNvPr>
              <p:cNvSpPr/>
              <p:nvPr/>
            </p:nvSpPr>
            <p:spPr>
              <a:xfrm>
                <a:off x="5280416" y="2804290"/>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09" name="Rectangle 508">
                <a:extLst>
                  <a:ext uri="{FF2B5EF4-FFF2-40B4-BE49-F238E27FC236}">
                    <a16:creationId xmlns:a16="http://schemas.microsoft.com/office/drawing/2014/main" id="{432F5772-9067-45D1-814F-ABFD89F326E0}"/>
                  </a:ext>
                </a:extLst>
              </p:cNvPr>
              <p:cNvSpPr/>
              <p:nvPr/>
            </p:nvSpPr>
            <p:spPr>
              <a:xfrm rot="16200000">
                <a:off x="6341622" y="1853430"/>
                <a:ext cx="343627" cy="473953"/>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10" name="Rectangle 509">
                <a:extLst>
                  <a:ext uri="{FF2B5EF4-FFF2-40B4-BE49-F238E27FC236}">
                    <a16:creationId xmlns:a16="http://schemas.microsoft.com/office/drawing/2014/main" id="{7684D0E0-24CB-4E33-ACC8-FB07B03B3558}"/>
                  </a:ext>
                </a:extLst>
              </p:cNvPr>
              <p:cNvSpPr/>
              <p:nvPr/>
            </p:nvSpPr>
            <p:spPr>
              <a:xfrm rot="5400000">
                <a:off x="6358228" y="3719185"/>
                <a:ext cx="310414" cy="49797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511" name="Rectangle 510">
                <a:extLst>
                  <a:ext uri="{FF2B5EF4-FFF2-40B4-BE49-F238E27FC236}">
                    <a16:creationId xmlns:a16="http://schemas.microsoft.com/office/drawing/2014/main" id="{5E812E9A-3886-4938-A3BB-5757657E9CD7}"/>
                  </a:ext>
                </a:extLst>
              </p:cNvPr>
              <p:cNvSpPr/>
              <p:nvPr/>
            </p:nvSpPr>
            <p:spPr>
              <a:xfrm>
                <a:off x="7336978" y="2804291"/>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cxnSp>
            <p:nvCxnSpPr>
              <p:cNvPr id="512" name="Straight Arrow Connector 511">
                <a:extLst>
                  <a:ext uri="{FF2B5EF4-FFF2-40B4-BE49-F238E27FC236}">
                    <a16:creationId xmlns:a16="http://schemas.microsoft.com/office/drawing/2014/main" id="{80582AD6-F117-4927-92DA-ADD62C840587}"/>
                  </a:ext>
                </a:extLst>
              </p:cNvPr>
              <p:cNvCxnSpPr>
                <a:cxnSpLocks/>
                <a:stCxn id="508" idx="3"/>
                <a:endCxn id="507" idx="1"/>
              </p:cNvCxnSpPr>
              <p:nvPr/>
            </p:nvCxnSpPr>
            <p:spPr>
              <a:xfrm>
                <a:off x="5624043" y="3043788"/>
                <a:ext cx="545863"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13" name="Straight Arrow Connector 512">
                <a:extLst>
                  <a:ext uri="{FF2B5EF4-FFF2-40B4-BE49-F238E27FC236}">
                    <a16:creationId xmlns:a16="http://schemas.microsoft.com/office/drawing/2014/main" id="{CBAD5E87-384F-49C6-A7F4-CFE4996EB97A}"/>
                  </a:ext>
                </a:extLst>
              </p:cNvPr>
              <p:cNvCxnSpPr>
                <a:cxnSpLocks/>
                <a:stCxn id="511" idx="1"/>
                <a:endCxn id="507" idx="3"/>
              </p:cNvCxnSpPr>
              <p:nvPr/>
            </p:nvCxnSpPr>
            <p:spPr>
              <a:xfrm flipH="1">
                <a:off x="6856963" y="3043789"/>
                <a:ext cx="48001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14" name="Straight Arrow Connector 513">
                <a:extLst>
                  <a:ext uri="{FF2B5EF4-FFF2-40B4-BE49-F238E27FC236}">
                    <a16:creationId xmlns:a16="http://schemas.microsoft.com/office/drawing/2014/main" id="{452A800F-5C69-43BC-914E-7CEB34E25FEC}"/>
                  </a:ext>
                </a:extLst>
              </p:cNvPr>
              <p:cNvCxnSpPr>
                <a:cxnSpLocks/>
                <a:stCxn id="509" idx="1"/>
                <a:endCxn id="507" idx="0"/>
              </p:cNvCxnSpPr>
              <p:nvPr/>
            </p:nvCxnSpPr>
            <p:spPr>
              <a:xfrm flipH="1">
                <a:off x="6513435" y="2262220"/>
                <a:ext cx="2" cy="46506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15" name="Straight Arrow Connector 514">
                <a:extLst>
                  <a:ext uri="{FF2B5EF4-FFF2-40B4-BE49-F238E27FC236}">
                    <a16:creationId xmlns:a16="http://schemas.microsoft.com/office/drawing/2014/main" id="{0B6AAF98-2194-4682-87CA-05AB84A3B878}"/>
                  </a:ext>
                </a:extLst>
              </p:cNvPr>
              <p:cNvCxnSpPr>
                <a:cxnSpLocks/>
                <a:stCxn id="510" idx="1"/>
                <a:endCxn id="507" idx="2"/>
              </p:cNvCxnSpPr>
              <p:nvPr/>
            </p:nvCxnSpPr>
            <p:spPr>
              <a:xfrm flipH="1" flipV="1">
                <a:off x="6513435" y="3360293"/>
                <a:ext cx="1" cy="45267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pic>
          <p:nvPicPr>
            <p:cNvPr id="505" name="Content Placeholder 58" descr="Close">
              <a:extLst>
                <a:ext uri="{FF2B5EF4-FFF2-40B4-BE49-F238E27FC236}">
                  <a16:creationId xmlns:a16="http://schemas.microsoft.com/office/drawing/2014/main" id="{04001F29-FDFF-4013-A624-C0EF21208F9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03545" y="3222854"/>
              <a:ext cx="562547" cy="562547"/>
            </a:xfrm>
            <a:prstGeom prst="rect">
              <a:avLst/>
            </a:prstGeom>
          </p:spPr>
        </p:pic>
      </p:grpSp>
      <p:grpSp>
        <p:nvGrpSpPr>
          <p:cNvPr id="490" name="Group 489">
            <a:extLst>
              <a:ext uri="{FF2B5EF4-FFF2-40B4-BE49-F238E27FC236}">
                <a16:creationId xmlns:a16="http://schemas.microsoft.com/office/drawing/2014/main" id="{8332A23D-EEB4-4F4C-8926-E101846E40D4}"/>
              </a:ext>
            </a:extLst>
          </p:cNvPr>
          <p:cNvGrpSpPr/>
          <p:nvPr/>
        </p:nvGrpSpPr>
        <p:grpSpPr>
          <a:xfrm>
            <a:off x="1718909" y="1193272"/>
            <a:ext cx="1798612" cy="1690377"/>
            <a:chOff x="7654967" y="2625306"/>
            <a:chExt cx="1798612" cy="1690377"/>
          </a:xfrm>
        </p:grpSpPr>
        <p:grpSp>
          <p:nvGrpSpPr>
            <p:cNvPr id="491" name="Group 490">
              <a:extLst>
                <a:ext uri="{FF2B5EF4-FFF2-40B4-BE49-F238E27FC236}">
                  <a16:creationId xmlns:a16="http://schemas.microsoft.com/office/drawing/2014/main" id="{6D01CE72-EDEB-4E3C-AF01-99937572DADF}"/>
                </a:ext>
              </a:extLst>
            </p:cNvPr>
            <p:cNvGrpSpPr/>
            <p:nvPr/>
          </p:nvGrpSpPr>
          <p:grpSpPr>
            <a:xfrm>
              <a:off x="7654967" y="2625306"/>
              <a:ext cx="1798612" cy="1690377"/>
              <a:chOff x="5275729" y="1913324"/>
              <a:chExt cx="2404876" cy="2210057"/>
            </a:xfrm>
          </p:grpSpPr>
          <p:sp>
            <p:nvSpPr>
              <p:cNvPr id="493" name="Rectangle 492">
                <a:extLst>
                  <a:ext uri="{FF2B5EF4-FFF2-40B4-BE49-F238E27FC236}">
                    <a16:creationId xmlns:a16="http://schemas.microsoft.com/office/drawing/2014/main" id="{E5D0B9D8-FBF3-4D35-83A7-B81245DAE629}"/>
                  </a:ext>
                </a:extLst>
              </p:cNvPr>
              <p:cNvSpPr/>
              <p:nvPr/>
            </p:nvSpPr>
            <p:spPr>
              <a:xfrm>
                <a:off x="5275729" y="1913324"/>
                <a:ext cx="2395071" cy="2209944"/>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4" name="Rectangle 493">
                <a:extLst>
                  <a:ext uri="{FF2B5EF4-FFF2-40B4-BE49-F238E27FC236}">
                    <a16:creationId xmlns:a16="http://schemas.microsoft.com/office/drawing/2014/main" id="{17D8A7F5-4DDC-457D-8FCC-1075B77181F1}"/>
                  </a:ext>
                </a:extLst>
              </p:cNvPr>
              <p:cNvSpPr/>
              <p:nvPr/>
            </p:nvSpPr>
            <p:spPr>
              <a:xfrm>
                <a:off x="6169906" y="2727285"/>
                <a:ext cx="687057" cy="633008"/>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95" name="Rectangle 494">
                <a:extLst>
                  <a:ext uri="{FF2B5EF4-FFF2-40B4-BE49-F238E27FC236}">
                    <a16:creationId xmlns:a16="http://schemas.microsoft.com/office/drawing/2014/main" id="{80905555-F487-4311-AD41-CD932FF28C1E}"/>
                  </a:ext>
                </a:extLst>
              </p:cNvPr>
              <p:cNvSpPr/>
              <p:nvPr/>
            </p:nvSpPr>
            <p:spPr>
              <a:xfrm>
                <a:off x="5280416" y="2804290"/>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96" name="Rectangle 495">
                <a:extLst>
                  <a:ext uri="{FF2B5EF4-FFF2-40B4-BE49-F238E27FC236}">
                    <a16:creationId xmlns:a16="http://schemas.microsoft.com/office/drawing/2014/main" id="{8E080306-6ABD-4302-8E41-F18ACF1E540A}"/>
                  </a:ext>
                </a:extLst>
              </p:cNvPr>
              <p:cNvSpPr/>
              <p:nvPr/>
            </p:nvSpPr>
            <p:spPr>
              <a:xfrm rot="16200000">
                <a:off x="6341622" y="1853430"/>
                <a:ext cx="343627" cy="473953"/>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97" name="Rectangle 496">
                <a:extLst>
                  <a:ext uri="{FF2B5EF4-FFF2-40B4-BE49-F238E27FC236}">
                    <a16:creationId xmlns:a16="http://schemas.microsoft.com/office/drawing/2014/main" id="{41B0AFBC-53B3-4928-8EA7-8C1BFD6F48CB}"/>
                  </a:ext>
                </a:extLst>
              </p:cNvPr>
              <p:cNvSpPr/>
              <p:nvPr/>
            </p:nvSpPr>
            <p:spPr>
              <a:xfrm rot="5400000">
                <a:off x="6358228" y="3719185"/>
                <a:ext cx="310414" cy="49797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98" name="Rectangle 497">
                <a:extLst>
                  <a:ext uri="{FF2B5EF4-FFF2-40B4-BE49-F238E27FC236}">
                    <a16:creationId xmlns:a16="http://schemas.microsoft.com/office/drawing/2014/main" id="{DFAE1CD5-D105-43C4-A428-29DFDF0F8E1E}"/>
                  </a:ext>
                </a:extLst>
              </p:cNvPr>
              <p:cNvSpPr/>
              <p:nvPr/>
            </p:nvSpPr>
            <p:spPr>
              <a:xfrm>
                <a:off x="7336978" y="2804291"/>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cxnSp>
            <p:nvCxnSpPr>
              <p:cNvPr id="499" name="Straight Arrow Connector 498">
                <a:extLst>
                  <a:ext uri="{FF2B5EF4-FFF2-40B4-BE49-F238E27FC236}">
                    <a16:creationId xmlns:a16="http://schemas.microsoft.com/office/drawing/2014/main" id="{BEA90F79-A1E6-4B78-9CF5-F173C634249C}"/>
                  </a:ext>
                </a:extLst>
              </p:cNvPr>
              <p:cNvCxnSpPr>
                <a:cxnSpLocks/>
                <a:stCxn id="495" idx="3"/>
                <a:endCxn id="494" idx="1"/>
              </p:cNvCxnSpPr>
              <p:nvPr/>
            </p:nvCxnSpPr>
            <p:spPr>
              <a:xfrm>
                <a:off x="5624043" y="3043788"/>
                <a:ext cx="545863"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00" name="Straight Arrow Connector 499">
                <a:extLst>
                  <a:ext uri="{FF2B5EF4-FFF2-40B4-BE49-F238E27FC236}">
                    <a16:creationId xmlns:a16="http://schemas.microsoft.com/office/drawing/2014/main" id="{60DA1FAB-1E4A-4929-989A-06F3A591E21C}"/>
                  </a:ext>
                </a:extLst>
              </p:cNvPr>
              <p:cNvCxnSpPr>
                <a:cxnSpLocks/>
                <a:stCxn id="498" idx="1"/>
                <a:endCxn id="494" idx="3"/>
              </p:cNvCxnSpPr>
              <p:nvPr/>
            </p:nvCxnSpPr>
            <p:spPr>
              <a:xfrm flipH="1">
                <a:off x="6856963" y="3043789"/>
                <a:ext cx="48001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01" name="Straight Arrow Connector 500">
                <a:extLst>
                  <a:ext uri="{FF2B5EF4-FFF2-40B4-BE49-F238E27FC236}">
                    <a16:creationId xmlns:a16="http://schemas.microsoft.com/office/drawing/2014/main" id="{5DFBF44D-2392-4604-A398-A069AD85F05B}"/>
                  </a:ext>
                </a:extLst>
              </p:cNvPr>
              <p:cNvCxnSpPr>
                <a:cxnSpLocks/>
                <a:stCxn id="496" idx="1"/>
                <a:endCxn id="494" idx="0"/>
              </p:cNvCxnSpPr>
              <p:nvPr/>
            </p:nvCxnSpPr>
            <p:spPr>
              <a:xfrm flipH="1">
                <a:off x="6513435" y="2262220"/>
                <a:ext cx="2" cy="46506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02" name="Straight Arrow Connector 501">
                <a:extLst>
                  <a:ext uri="{FF2B5EF4-FFF2-40B4-BE49-F238E27FC236}">
                    <a16:creationId xmlns:a16="http://schemas.microsoft.com/office/drawing/2014/main" id="{9E3C13AA-1F76-4BDE-9CBA-1C7B9F6A0543}"/>
                  </a:ext>
                </a:extLst>
              </p:cNvPr>
              <p:cNvCxnSpPr>
                <a:cxnSpLocks/>
                <a:stCxn id="497" idx="1"/>
                <a:endCxn id="494" idx="2"/>
              </p:cNvCxnSpPr>
              <p:nvPr/>
            </p:nvCxnSpPr>
            <p:spPr>
              <a:xfrm flipH="1" flipV="1">
                <a:off x="6513435" y="3360293"/>
                <a:ext cx="1" cy="45267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pic>
          <p:nvPicPr>
            <p:cNvPr id="492" name="Content Placeholder 58" descr="Close">
              <a:extLst>
                <a:ext uri="{FF2B5EF4-FFF2-40B4-BE49-F238E27FC236}">
                  <a16:creationId xmlns:a16="http://schemas.microsoft.com/office/drawing/2014/main" id="{564E293A-3127-4DA8-A69C-69D343E6A96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03545" y="3222854"/>
              <a:ext cx="562547" cy="562547"/>
            </a:xfrm>
            <a:prstGeom prst="rect">
              <a:avLst/>
            </a:prstGeom>
          </p:spPr>
        </p:pic>
      </p:grpSp>
      <p:grpSp>
        <p:nvGrpSpPr>
          <p:cNvPr id="312" name="Group 311">
            <a:extLst>
              <a:ext uri="{FF2B5EF4-FFF2-40B4-BE49-F238E27FC236}">
                <a16:creationId xmlns:a16="http://schemas.microsoft.com/office/drawing/2014/main" id="{CDD7798D-CB9A-483F-BBAD-FBAD47287ADA}"/>
              </a:ext>
            </a:extLst>
          </p:cNvPr>
          <p:cNvGrpSpPr/>
          <p:nvPr/>
        </p:nvGrpSpPr>
        <p:grpSpPr>
          <a:xfrm>
            <a:off x="5101344" y="1200035"/>
            <a:ext cx="1798612" cy="1690377"/>
            <a:chOff x="7654967" y="2625306"/>
            <a:chExt cx="1798612" cy="1690377"/>
          </a:xfrm>
        </p:grpSpPr>
        <p:grpSp>
          <p:nvGrpSpPr>
            <p:cNvPr id="475" name="Group 474">
              <a:extLst>
                <a:ext uri="{FF2B5EF4-FFF2-40B4-BE49-F238E27FC236}">
                  <a16:creationId xmlns:a16="http://schemas.microsoft.com/office/drawing/2014/main" id="{CBBEB8FB-A6FF-4C6A-B1BB-2EFB506DC3C0}"/>
                </a:ext>
              </a:extLst>
            </p:cNvPr>
            <p:cNvGrpSpPr/>
            <p:nvPr/>
          </p:nvGrpSpPr>
          <p:grpSpPr>
            <a:xfrm>
              <a:off x="7654967" y="2625306"/>
              <a:ext cx="1798612" cy="1690377"/>
              <a:chOff x="5275729" y="1913324"/>
              <a:chExt cx="2404876" cy="2210057"/>
            </a:xfrm>
          </p:grpSpPr>
          <p:sp>
            <p:nvSpPr>
              <p:cNvPr id="476" name="Rectangle 475">
                <a:extLst>
                  <a:ext uri="{FF2B5EF4-FFF2-40B4-BE49-F238E27FC236}">
                    <a16:creationId xmlns:a16="http://schemas.microsoft.com/office/drawing/2014/main" id="{F8EDAE4F-207E-4408-80A1-1A5872228278}"/>
                  </a:ext>
                </a:extLst>
              </p:cNvPr>
              <p:cNvSpPr/>
              <p:nvPr/>
            </p:nvSpPr>
            <p:spPr>
              <a:xfrm>
                <a:off x="5275729" y="1913324"/>
                <a:ext cx="2395071" cy="2209944"/>
              </a:xfrm>
              <a:prstGeom prst="rect">
                <a:avLst/>
              </a:prstGeom>
              <a:solidFill>
                <a:srgbClr val="92D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7" name="Rectangle 476">
                <a:extLst>
                  <a:ext uri="{FF2B5EF4-FFF2-40B4-BE49-F238E27FC236}">
                    <a16:creationId xmlns:a16="http://schemas.microsoft.com/office/drawing/2014/main" id="{3BC3EFAF-E62D-4AF1-9CA3-3F858113C58E}"/>
                  </a:ext>
                </a:extLst>
              </p:cNvPr>
              <p:cNvSpPr/>
              <p:nvPr/>
            </p:nvSpPr>
            <p:spPr>
              <a:xfrm>
                <a:off x="6169906" y="2727285"/>
                <a:ext cx="687057" cy="633008"/>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78" name="Rectangle 477">
                <a:extLst>
                  <a:ext uri="{FF2B5EF4-FFF2-40B4-BE49-F238E27FC236}">
                    <a16:creationId xmlns:a16="http://schemas.microsoft.com/office/drawing/2014/main" id="{0742083B-CF9F-46CA-95C4-1253FCF6A904}"/>
                  </a:ext>
                </a:extLst>
              </p:cNvPr>
              <p:cNvSpPr/>
              <p:nvPr/>
            </p:nvSpPr>
            <p:spPr>
              <a:xfrm>
                <a:off x="5280416" y="2804290"/>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79" name="Rectangle 478">
                <a:extLst>
                  <a:ext uri="{FF2B5EF4-FFF2-40B4-BE49-F238E27FC236}">
                    <a16:creationId xmlns:a16="http://schemas.microsoft.com/office/drawing/2014/main" id="{1B1C0ABD-431B-4E73-B54E-9E6014E41E9D}"/>
                  </a:ext>
                </a:extLst>
              </p:cNvPr>
              <p:cNvSpPr/>
              <p:nvPr/>
            </p:nvSpPr>
            <p:spPr>
              <a:xfrm rot="16200000">
                <a:off x="6341622" y="1853430"/>
                <a:ext cx="343627" cy="473953"/>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80" name="Rectangle 479">
                <a:extLst>
                  <a:ext uri="{FF2B5EF4-FFF2-40B4-BE49-F238E27FC236}">
                    <a16:creationId xmlns:a16="http://schemas.microsoft.com/office/drawing/2014/main" id="{BCA40A72-E8EB-4617-8BB4-43151CA3060D}"/>
                  </a:ext>
                </a:extLst>
              </p:cNvPr>
              <p:cNvSpPr/>
              <p:nvPr/>
            </p:nvSpPr>
            <p:spPr>
              <a:xfrm rot="5400000">
                <a:off x="6358228" y="3719185"/>
                <a:ext cx="310414" cy="49797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481" name="Rectangle 480">
                <a:extLst>
                  <a:ext uri="{FF2B5EF4-FFF2-40B4-BE49-F238E27FC236}">
                    <a16:creationId xmlns:a16="http://schemas.microsoft.com/office/drawing/2014/main" id="{CA87FBDA-5826-4EEB-98AE-36A241E34870}"/>
                  </a:ext>
                </a:extLst>
              </p:cNvPr>
              <p:cNvSpPr/>
              <p:nvPr/>
            </p:nvSpPr>
            <p:spPr>
              <a:xfrm>
                <a:off x="7336978" y="2804291"/>
                <a:ext cx="343627" cy="478996"/>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cxnSp>
            <p:nvCxnSpPr>
              <p:cNvPr id="482" name="Straight Arrow Connector 481">
                <a:extLst>
                  <a:ext uri="{FF2B5EF4-FFF2-40B4-BE49-F238E27FC236}">
                    <a16:creationId xmlns:a16="http://schemas.microsoft.com/office/drawing/2014/main" id="{D3D6512B-88B0-496F-ACFE-9F591147BC3F}"/>
                  </a:ext>
                </a:extLst>
              </p:cNvPr>
              <p:cNvCxnSpPr>
                <a:cxnSpLocks/>
                <a:stCxn id="478" idx="3"/>
                <a:endCxn id="477" idx="1"/>
              </p:cNvCxnSpPr>
              <p:nvPr/>
            </p:nvCxnSpPr>
            <p:spPr>
              <a:xfrm>
                <a:off x="5624043" y="3043788"/>
                <a:ext cx="545863" cy="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83" name="Straight Arrow Connector 482">
                <a:extLst>
                  <a:ext uri="{FF2B5EF4-FFF2-40B4-BE49-F238E27FC236}">
                    <a16:creationId xmlns:a16="http://schemas.microsoft.com/office/drawing/2014/main" id="{07F4D0F2-D590-49D4-86DB-99BCD6BAC291}"/>
                  </a:ext>
                </a:extLst>
              </p:cNvPr>
              <p:cNvCxnSpPr>
                <a:cxnSpLocks/>
                <a:stCxn id="481" idx="1"/>
                <a:endCxn id="477" idx="3"/>
              </p:cNvCxnSpPr>
              <p:nvPr/>
            </p:nvCxnSpPr>
            <p:spPr>
              <a:xfrm flipH="1">
                <a:off x="6856963" y="3043789"/>
                <a:ext cx="48001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84" name="Straight Arrow Connector 483">
                <a:extLst>
                  <a:ext uri="{FF2B5EF4-FFF2-40B4-BE49-F238E27FC236}">
                    <a16:creationId xmlns:a16="http://schemas.microsoft.com/office/drawing/2014/main" id="{9A1434D3-98FD-4565-A0E7-24F550F4B2F3}"/>
                  </a:ext>
                </a:extLst>
              </p:cNvPr>
              <p:cNvCxnSpPr>
                <a:cxnSpLocks/>
                <a:stCxn id="479" idx="1"/>
                <a:endCxn id="477" idx="0"/>
              </p:cNvCxnSpPr>
              <p:nvPr/>
            </p:nvCxnSpPr>
            <p:spPr>
              <a:xfrm flipH="1">
                <a:off x="6513435" y="2262220"/>
                <a:ext cx="2" cy="46506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85" name="Straight Arrow Connector 484">
                <a:extLst>
                  <a:ext uri="{FF2B5EF4-FFF2-40B4-BE49-F238E27FC236}">
                    <a16:creationId xmlns:a16="http://schemas.microsoft.com/office/drawing/2014/main" id="{73C5D3BF-ABA8-4D99-A9C6-50E84F95325F}"/>
                  </a:ext>
                </a:extLst>
              </p:cNvPr>
              <p:cNvCxnSpPr>
                <a:cxnSpLocks/>
                <a:stCxn id="480" idx="1"/>
                <a:endCxn id="477" idx="2"/>
              </p:cNvCxnSpPr>
              <p:nvPr/>
            </p:nvCxnSpPr>
            <p:spPr>
              <a:xfrm flipH="1" flipV="1">
                <a:off x="6513435" y="3360293"/>
                <a:ext cx="1" cy="45267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pic>
          <p:nvPicPr>
            <p:cNvPr id="486" name="Content Placeholder 58" descr="Close">
              <a:extLst>
                <a:ext uri="{FF2B5EF4-FFF2-40B4-BE49-F238E27FC236}">
                  <a16:creationId xmlns:a16="http://schemas.microsoft.com/office/drawing/2014/main" id="{5062A5DD-A679-47F0-94F3-66C1D584037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03545" y="3222854"/>
              <a:ext cx="562547" cy="562547"/>
            </a:xfrm>
            <a:prstGeom prst="rect">
              <a:avLst/>
            </a:prstGeom>
          </p:spPr>
        </p:pic>
      </p:grpSp>
      <p:sp>
        <p:nvSpPr>
          <p:cNvPr id="2" name="Title 1">
            <a:extLst>
              <a:ext uri="{FF2B5EF4-FFF2-40B4-BE49-F238E27FC236}">
                <a16:creationId xmlns:a16="http://schemas.microsoft.com/office/drawing/2014/main" id="{709B1027-AB17-4767-B6AF-E039D8BC102E}"/>
              </a:ext>
            </a:extLst>
          </p:cNvPr>
          <p:cNvSpPr>
            <a:spLocks noGrp="1"/>
          </p:cNvSpPr>
          <p:nvPr>
            <p:ph type="title"/>
          </p:nvPr>
        </p:nvSpPr>
        <p:spPr>
          <a:xfrm>
            <a:off x="707009" y="213915"/>
            <a:ext cx="8596668" cy="763717"/>
          </a:xfrm>
        </p:spPr>
        <p:txBody>
          <a:bodyPr/>
          <a:lstStyle/>
          <a:p>
            <a:r>
              <a:rPr lang="en-US" dirty="0"/>
              <a:t>Deadlocks: Zoomed-In</a:t>
            </a:r>
          </a:p>
        </p:txBody>
      </p:sp>
      <p:sp>
        <p:nvSpPr>
          <p:cNvPr id="5" name="Footer Placeholder 4">
            <a:extLst>
              <a:ext uri="{FF2B5EF4-FFF2-40B4-BE49-F238E27FC236}">
                <a16:creationId xmlns:a16="http://schemas.microsoft.com/office/drawing/2014/main" id="{86F64E9B-0260-49FD-B3D1-DEB88F2646A2}"/>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295" name="Oval 294">
            <a:extLst>
              <a:ext uri="{FF2B5EF4-FFF2-40B4-BE49-F238E27FC236}">
                <a16:creationId xmlns:a16="http://schemas.microsoft.com/office/drawing/2014/main" id="{F45E5AE6-8785-4A02-9E12-B2E68AFF81DE}"/>
              </a:ext>
            </a:extLst>
          </p:cNvPr>
          <p:cNvSpPr/>
          <p:nvPr/>
        </p:nvSpPr>
        <p:spPr>
          <a:xfrm>
            <a:off x="3294417" y="2020230"/>
            <a:ext cx="278204" cy="3651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296" name="Oval 295">
            <a:extLst>
              <a:ext uri="{FF2B5EF4-FFF2-40B4-BE49-F238E27FC236}">
                <a16:creationId xmlns:a16="http://schemas.microsoft.com/office/drawing/2014/main" id="{420BEA22-CB1C-4B15-B385-4C218C5782F7}"/>
              </a:ext>
            </a:extLst>
          </p:cNvPr>
          <p:cNvSpPr/>
          <p:nvPr/>
        </p:nvSpPr>
        <p:spPr>
          <a:xfrm>
            <a:off x="2605244" y="4019119"/>
            <a:ext cx="278204" cy="3651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97" name="Oval 296">
            <a:extLst>
              <a:ext uri="{FF2B5EF4-FFF2-40B4-BE49-F238E27FC236}">
                <a16:creationId xmlns:a16="http://schemas.microsoft.com/office/drawing/2014/main" id="{24FF1505-67F9-48A7-9808-61DD547C5426}"/>
              </a:ext>
            </a:extLst>
          </p:cNvPr>
          <p:cNvSpPr/>
          <p:nvPr/>
        </p:nvSpPr>
        <p:spPr>
          <a:xfrm>
            <a:off x="5081204" y="4562345"/>
            <a:ext cx="278204" cy="3651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98" name="Oval 297">
            <a:extLst>
              <a:ext uri="{FF2B5EF4-FFF2-40B4-BE49-F238E27FC236}">
                <a16:creationId xmlns:a16="http://schemas.microsoft.com/office/drawing/2014/main" id="{A1B8B3CA-41EF-41F6-9325-82E657900A1B}"/>
              </a:ext>
            </a:extLst>
          </p:cNvPr>
          <p:cNvSpPr/>
          <p:nvPr/>
        </p:nvSpPr>
        <p:spPr>
          <a:xfrm>
            <a:off x="5881019" y="2583267"/>
            <a:ext cx="278204" cy="3651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299" name="Rectangle 298">
            <a:extLst>
              <a:ext uri="{FF2B5EF4-FFF2-40B4-BE49-F238E27FC236}">
                <a16:creationId xmlns:a16="http://schemas.microsoft.com/office/drawing/2014/main" id="{93765F2D-9AE6-4B18-ADF2-09FAAEA2FDDE}"/>
              </a:ext>
            </a:extLst>
          </p:cNvPr>
          <p:cNvSpPr/>
          <p:nvPr/>
        </p:nvSpPr>
        <p:spPr>
          <a:xfrm>
            <a:off x="2871415" y="2608773"/>
            <a:ext cx="683200" cy="276999"/>
          </a:xfrm>
          <a:prstGeom prst="rect">
            <a:avLst/>
          </a:prstGeom>
          <a:noFill/>
        </p:spPr>
        <p:txBody>
          <a:bodyPr wrap="square" lIns="91440" tIns="45720" rIns="91440" bIns="45720">
            <a:spAutoFit/>
          </a:bodyPr>
          <a:lstStyle/>
          <a:p>
            <a:pPr algn="ctr"/>
            <a:r>
              <a:rPr lang="en-US" sz="1200" dirty="0" err="1">
                <a:ln w="0"/>
                <a:solidFill>
                  <a:srgbClr val="C00000"/>
                </a:solidFill>
                <a:effectLst>
                  <a:outerShdw blurRad="38100" dist="19050" dir="2700000" algn="tl" rotWithShape="0">
                    <a:schemeClr val="dk1">
                      <a:alpha val="40000"/>
                    </a:schemeClr>
                  </a:outerShdw>
                </a:effectLst>
              </a:rPr>
              <a:t>Dest</a:t>
            </a:r>
            <a:r>
              <a:rPr lang="en-US" sz="1200" dirty="0">
                <a:ln w="0"/>
                <a:solidFill>
                  <a:srgbClr val="C00000"/>
                </a:solidFill>
                <a:effectLst>
                  <a:outerShdw blurRad="38100" dist="19050" dir="2700000" algn="tl" rotWithShape="0">
                    <a:schemeClr val="dk1">
                      <a:alpha val="40000"/>
                    </a:schemeClr>
                  </a:outerShdw>
                </a:effectLst>
              </a:rPr>
              <a:t>. D</a:t>
            </a:r>
            <a:endParaRPr lang="en-US" sz="1200" b="0" cap="none" spc="0" dirty="0">
              <a:ln w="0"/>
              <a:solidFill>
                <a:srgbClr val="C00000"/>
              </a:solidFill>
              <a:effectLst>
                <a:outerShdw blurRad="38100" dist="19050" dir="2700000" algn="tl" rotWithShape="0">
                  <a:schemeClr val="dk1">
                    <a:alpha val="40000"/>
                  </a:schemeClr>
                </a:outerShdw>
              </a:effectLst>
            </a:endParaRPr>
          </a:p>
        </p:txBody>
      </p:sp>
      <p:sp>
        <p:nvSpPr>
          <p:cNvPr id="300" name="Rectangle 299">
            <a:extLst>
              <a:ext uri="{FF2B5EF4-FFF2-40B4-BE49-F238E27FC236}">
                <a16:creationId xmlns:a16="http://schemas.microsoft.com/office/drawing/2014/main" id="{781880EC-A0C5-4BA1-B886-8B78AE3F5B10}"/>
              </a:ext>
            </a:extLst>
          </p:cNvPr>
          <p:cNvSpPr/>
          <p:nvPr/>
        </p:nvSpPr>
        <p:spPr>
          <a:xfrm>
            <a:off x="2912989" y="5470207"/>
            <a:ext cx="671530" cy="276999"/>
          </a:xfrm>
          <a:prstGeom prst="rect">
            <a:avLst/>
          </a:prstGeom>
          <a:noFill/>
        </p:spPr>
        <p:txBody>
          <a:bodyPr wrap="square" lIns="91440" tIns="45720" rIns="91440" bIns="45720">
            <a:spAutoFit/>
          </a:bodyPr>
          <a:lstStyle/>
          <a:p>
            <a:pPr algn="ctr"/>
            <a:r>
              <a:rPr lang="en-US" sz="1200" dirty="0" err="1">
                <a:ln w="0"/>
                <a:solidFill>
                  <a:srgbClr val="C00000"/>
                </a:solidFill>
                <a:effectLst>
                  <a:outerShdw blurRad="38100" dist="19050" dir="2700000" algn="tl" rotWithShape="0">
                    <a:schemeClr val="dk1">
                      <a:alpha val="40000"/>
                    </a:schemeClr>
                  </a:outerShdw>
                </a:effectLst>
              </a:rPr>
              <a:t>Dest</a:t>
            </a:r>
            <a:r>
              <a:rPr lang="en-US" sz="1200" dirty="0">
                <a:ln w="0"/>
                <a:solidFill>
                  <a:srgbClr val="C00000"/>
                </a:solidFill>
                <a:effectLst>
                  <a:outerShdw blurRad="38100" dist="19050" dir="2700000" algn="tl" rotWithShape="0">
                    <a:schemeClr val="dk1">
                      <a:alpha val="40000"/>
                    </a:schemeClr>
                  </a:outerShdw>
                </a:effectLst>
              </a:rPr>
              <a:t>. A</a:t>
            </a:r>
            <a:endParaRPr lang="en-US" sz="1200" b="0" cap="none" spc="0" dirty="0">
              <a:ln w="0"/>
              <a:solidFill>
                <a:srgbClr val="C00000"/>
              </a:solidFill>
              <a:effectLst>
                <a:outerShdw blurRad="38100" dist="19050" dir="2700000" algn="tl" rotWithShape="0">
                  <a:schemeClr val="dk1">
                    <a:alpha val="40000"/>
                  </a:schemeClr>
                </a:outerShdw>
              </a:effectLst>
            </a:endParaRPr>
          </a:p>
        </p:txBody>
      </p:sp>
      <p:sp>
        <p:nvSpPr>
          <p:cNvPr id="301" name="Rectangle 300">
            <a:extLst>
              <a:ext uri="{FF2B5EF4-FFF2-40B4-BE49-F238E27FC236}">
                <a16:creationId xmlns:a16="http://schemas.microsoft.com/office/drawing/2014/main" id="{D3A0DCA9-11EB-435F-9DD3-208E487ED58F}"/>
              </a:ext>
            </a:extLst>
          </p:cNvPr>
          <p:cNvSpPr/>
          <p:nvPr/>
        </p:nvSpPr>
        <p:spPr>
          <a:xfrm>
            <a:off x="5099851" y="5470617"/>
            <a:ext cx="675186" cy="276999"/>
          </a:xfrm>
          <a:prstGeom prst="rect">
            <a:avLst/>
          </a:prstGeom>
          <a:noFill/>
        </p:spPr>
        <p:txBody>
          <a:bodyPr wrap="square" lIns="91440" tIns="45720" rIns="91440" bIns="45720">
            <a:spAutoFit/>
          </a:bodyPr>
          <a:lstStyle/>
          <a:p>
            <a:pPr algn="ctr"/>
            <a:r>
              <a:rPr lang="en-US" sz="1200" dirty="0" err="1">
                <a:ln w="0"/>
                <a:solidFill>
                  <a:srgbClr val="C00000"/>
                </a:solidFill>
                <a:effectLst>
                  <a:outerShdw blurRad="38100" dist="19050" dir="2700000" algn="tl" rotWithShape="0">
                    <a:schemeClr val="dk1">
                      <a:alpha val="40000"/>
                    </a:schemeClr>
                  </a:outerShdw>
                </a:effectLst>
              </a:rPr>
              <a:t>Dest</a:t>
            </a:r>
            <a:r>
              <a:rPr lang="en-US" sz="1200" dirty="0">
                <a:ln w="0"/>
                <a:solidFill>
                  <a:srgbClr val="C00000"/>
                </a:solidFill>
                <a:effectLst>
                  <a:outerShdw blurRad="38100" dist="19050" dir="2700000" algn="tl" rotWithShape="0">
                    <a:schemeClr val="dk1">
                      <a:alpha val="40000"/>
                    </a:schemeClr>
                  </a:outerShdw>
                </a:effectLst>
              </a:rPr>
              <a:t>. B</a:t>
            </a:r>
            <a:endParaRPr lang="en-US" sz="1200" b="0" cap="none" spc="0" dirty="0">
              <a:ln w="0"/>
              <a:solidFill>
                <a:srgbClr val="C00000"/>
              </a:solidFill>
              <a:effectLst>
                <a:outerShdw blurRad="38100" dist="19050" dir="2700000" algn="tl" rotWithShape="0">
                  <a:schemeClr val="dk1">
                    <a:alpha val="40000"/>
                  </a:schemeClr>
                </a:outerShdw>
              </a:effectLst>
            </a:endParaRPr>
          </a:p>
        </p:txBody>
      </p:sp>
      <p:sp>
        <p:nvSpPr>
          <p:cNvPr id="302" name="Rectangle 301">
            <a:extLst>
              <a:ext uri="{FF2B5EF4-FFF2-40B4-BE49-F238E27FC236}">
                <a16:creationId xmlns:a16="http://schemas.microsoft.com/office/drawing/2014/main" id="{EEE8357C-637A-4F6C-9807-5F1F38A3784B}"/>
              </a:ext>
            </a:extLst>
          </p:cNvPr>
          <p:cNvSpPr/>
          <p:nvPr/>
        </p:nvSpPr>
        <p:spPr>
          <a:xfrm>
            <a:off x="5030800" y="2636314"/>
            <a:ext cx="679994" cy="276999"/>
          </a:xfrm>
          <a:prstGeom prst="rect">
            <a:avLst/>
          </a:prstGeom>
          <a:noFill/>
        </p:spPr>
        <p:txBody>
          <a:bodyPr wrap="square" lIns="91440" tIns="45720" rIns="91440" bIns="45720">
            <a:spAutoFit/>
          </a:bodyPr>
          <a:lstStyle/>
          <a:p>
            <a:pPr algn="ctr"/>
            <a:r>
              <a:rPr lang="en-US" sz="1200" dirty="0" err="1">
                <a:ln w="0"/>
                <a:solidFill>
                  <a:srgbClr val="C00000"/>
                </a:solidFill>
                <a:effectLst>
                  <a:outerShdw blurRad="38100" dist="19050" dir="2700000" algn="tl" rotWithShape="0">
                    <a:schemeClr val="dk1">
                      <a:alpha val="40000"/>
                    </a:schemeClr>
                  </a:outerShdw>
                </a:effectLst>
              </a:rPr>
              <a:t>Dest</a:t>
            </a:r>
            <a:r>
              <a:rPr lang="en-US" sz="1200" dirty="0">
                <a:ln w="0"/>
                <a:solidFill>
                  <a:srgbClr val="C00000"/>
                </a:solidFill>
                <a:effectLst>
                  <a:outerShdw blurRad="38100" dist="19050" dir="2700000" algn="tl" rotWithShape="0">
                    <a:schemeClr val="dk1">
                      <a:alpha val="40000"/>
                    </a:schemeClr>
                  </a:outerShdw>
                </a:effectLst>
              </a:rPr>
              <a:t>. C</a:t>
            </a:r>
            <a:endParaRPr lang="en-US" sz="1200" b="0" cap="none" spc="0" dirty="0">
              <a:ln w="0"/>
              <a:solidFill>
                <a:srgbClr val="C00000"/>
              </a:solidFill>
              <a:effectLst>
                <a:outerShdw blurRad="38100" dist="19050" dir="2700000" algn="tl" rotWithShape="0">
                  <a:schemeClr val="dk1">
                    <a:alpha val="40000"/>
                  </a:schemeClr>
                </a:outerShdw>
              </a:effectLst>
            </a:endParaRPr>
          </a:p>
        </p:txBody>
      </p:sp>
      <p:cxnSp>
        <p:nvCxnSpPr>
          <p:cNvPr id="304" name="Straight Arrow Connector 303">
            <a:extLst>
              <a:ext uri="{FF2B5EF4-FFF2-40B4-BE49-F238E27FC236}">
                <a16:creationId xmlns:a16="http://schemas.microsoft.com/office/drawing/2014/main" id="{A3349BEE-213F-4411-A910-F6F390762499}"/>
              </a:ext>
            </a:extLst>
          </p:cNvPr>
          <p:cNvCxnSpPr>
            <a:cxnSpLocks/>
          </p:cNvCxnSpPr>
          <p:nvPr/>
        </p:nvCxnSpPr>
        <p:spPr>
          <a:xfrm>
            <a:off x="3520046" y="2057150"/>
            <a:ext cx="1579805" cy="0"/>
          </a:xfrm>
          <a:prstGeom prst="straightConnector1">
            <a:avLst/>
          </a:prstGeom>
          <a:ln w="76200">
            <a:solidFill>
              <a:srgbClr val="C0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307" name="Straight Arrow Connector 306">
            <a:extLst>
              <a:ext uri="{FF2B5EF4-FFF2-40B4-BE49-F238E27FC236}">
                <a16:creationId xmlns:a16="http://schemas.microsoft.com/office/drawing/2014/main" id="{7DDD7484-8A30-4E46-B7D9-1F5DF64A29B2}"/>
              </a:ext>
            </a:extLst>
          </p:cNvPr>
          <p:cNvCxnSpPr>
            <a:cxnSpLocks/>
          </p:cNvCxnSpPr>
          <p:nvPr/>
        </p:nvCxnSpPr>
        <p:spPr>
          <a:xfrm>
            <a:off x="3527796" y="4902328"/>
            <a:ext cx="1579805" cy="0"/>
          </a:xfrm>
          <a:prstGeom prst="straightConnector1">
            <a:avLst/>
          </a:prstGeom>
          <a:ln w="76200">
            <a:solidFill>
              <a:srgbClr val="C0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308" name="Straight Arrow Connector 307">
            <a:extLst>
              <a:ext uri="{FF2B5EF4-FFF2-40B4-BE49-F238E27FC236}">
                <a16:creationId xmlns:a16="http://schemas.microsoft.com/office/drawing/2014/main" id="{793BD402-785F-431E-B5E2-7C496F899E87}"/>
              </a:ext>
            </a:extLst>
          </p:cNvPr>
          <p:cNvCxnSpPr>
            <a:cxnSpLocks/>
          </p:cNvCxnSpPr>
          <p:nvPr/>
        </p:nvCxnSpPr>
        <p:spPr>
          <a:xfrm flipV="1">
            <a:off x="2671482" y="2890897"/>
            <a:ext cx="0" cy="1150231"/>
          </a:xfrm>
          <a:prstGeom prst="straightConnector1">
            <a:avLst/>
          </a:prstGeom>
          <a:ln w="76200">
            <a:solidFill>
              <a:srgbClr val="C0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313" name="Straight Arrow Connector 312">
            <a:extLst>
              <a:ext uri="{FF2B5EF4-FFF2-40B4-BE49-F238E27FC236}">
                <a16:creationId xmlns:a16="http://schemas.microsoft.com/office/drawing/2014/main" id="{AE049DA2-E286-48EE-AB3B-08D2BC73191D}"/>
              </a:ext>
            </a:extLst>
          </p:cNvPr>
          <p:cNvCxnSpPr>
            <a:cxnSpLocks/>
          </p:cNvCxnSpPr>
          <p:nvPr/>
        </p:nvCxnSpPr>
        <p:spPr>
          <a:xfrm flipV="1">
            <a:off x="5994567" y="2915020"/>
            <a:ext cx="0" cy="1150231"/>
          </a:xfrm>
          <a:prstGeom prst="straightConnector1">
            <a:avLst/>
          </a:prstGeom>
          <a:ln w="76200">
            <a:solidFill>
              <a:srgbClr val="C00000"/>
            </a:solidFill>
            <a:headEnd type="triangle"/>
            <a:tailEnd type="triangle"/>
          </a:ln>
        </p:spPr>
        <p:style>
          <a:lnRef idx="1">
            <a:schemeClr val="accent6"/>
          </a:lnRef>
          <a:fillRef idx="0">
            <a:schemeClr val="accent6"/>
          </a:fillRef>
          <a:effectRef idx="0">
            <a:schemeClr val="accent6"/>
          </a:effectRef>
          <a:fontRef idx="minor">
            <a:schemeClr val="tx1"/>
          </a:fontRef>
        </p:style>
      </p:cxnSp>
      <p:sp>
        <p:nvSpPr>
          <p:cNvPr id="314" name="&quot;Not Allowed&quot; Symbol 313">
            <a:extLst>
              <a:ext uri="{FF2B5EF4-FFF2-40B4-BE49-F238E27FC236}">
                <a16:creationId xmlns:a16="http://schemas.microsoft.com/office/drawing/2014/main" id="{2C88CFB5-C6FC-4F0C-8212-52A23A85DFE1}"/>
              </a:ext>
            </a:extLst>
          </p:cNvPr>
          <p:cNvSpPr/>
          <p:nvPr/>
        </p:nvSpPr>
        <p:spPr>
          <a:xfrm>
            <a:off x="4122625" y="4474880"/>
            <a:ext cx="256365" cy="365125"/>
          </a:xfrm>
          <a:prstGeom prst="noSmoking">
            <a:avLst>
              <a:gd name="adj" fmla="val 966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tx1"/>
              </a:solidFill>
            </a:endParaRPr>
          </a:p>
        </p:txBody>
      </p:sp>
      <p:cxnSp>
        <p:nvCxnSpPr>
          <p:cNvPr id="319" name="Connector: Elbow 318">
            <a:extLst>
              <a:ext uri="{FF2B5EF4-FFF2-40B4-BE49-F238E27FC236}">
                <a16:creationId xmlns:a16="http://schemas.microsoft.com/office/drawing/2014/main" id="{2BC3B42D-6CD8-409F-BB45-EEAC9AA60351}"/>
              </a:ext>
            </a:extLst>
          </p:cNvPr>
          <p:cNvCxnSpPr>
            <a:cxnSpLocks/>
          </p:cNvCxnSpPr>
          <p:nvPr/>
        </p:nvCxnSpPr>
        <p:spPr>
          <a:xfrm rot="5400000">
            <a:off x="2339450" y="2970436"/>
            <a:ext cx="1480066" cy="358001"/>
          </a:xfrm>
          <a:prstGeom prst="bentConnector3">
            <a:avLst>
              <a:gd name="adj1" fmla="val 122"/>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2" name="Connector: Elbow 321">
            <a:extLst>
              <a:ext uri="{FF2B5EF4-FFF2-40B4-BE49-F238E27FC236}">
                <a16:creationId xmlns:a16="http://schemas.microsoft.com/office/drawing/2014/main" id="{1796998E-8DB5-4DFF-BF1F-0F4759FE8DDA}"/>
              </a:ext>
            </a:extLst>
          </p:cNvPr>
          <p:cNvCxnSpPr>
            <a:cxnSpLocks/>
          </p:cNvCxnSpPr>
          <p:nvPr/>
        </p:nvCxnSpPr>
        <p:spPr>
          <a:xfrm rot="10800000">
            <a:off x="3622816" y="2242124"/>
            <a:ext cx="2056091" cy="352623"/>
          </a:xfrm>
          <a:prstGeom prst="bentConnector3">
            <a:avLst>
              <a:gd name="adj1" fmla="val -185"/>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9" name="Connector: Elbow 328">
            <a:extLst>
              <a:ext uri="{FF2B5EF4-FFF2-40B4-BE49-F238E27FC236}">
                <a16:creationId xmlns:a16="http://schemas.microsoft.com/office/drawing/2014/main" id="{AC039239-C01A-47A0-AC5C-154BB3BF54D2}"/>
              </a:ext>
            </a:extLst>
          </p:cNvPr>
          <p:cNvCxnSpPr>
            <a:cxnSpLocks/>
          </p:cNvCxnSpPr>
          <p:nvPr/>
        </p:nvCxnSpPr>
        <p:spPr>
          <a:xfrm rot="5400000" flipH="1" flipV="1">
            <a:off x="4794046" y="3613957"/>
            <a:ext cx="1612389" cy="413126"/>
          </a:xfrm>
          <a:prstGeom prst="bentConnector3">
            <a:avLst>
              <a:gd name="adj1" fmla="val -468"/>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33" name="Connector: Elbow 332">
            <a:extLst>
              <a:ext uri="{FF2B5EF4-FFF2-40B4-BE49-F238E27FC236}">
                <a16:creationId xmlns:a16="http://schemas.microsoft.com/office/drawing/2014/main" id="{6F94B210-5B97-4F28-8803-8EFA90CB49F1}"/>
              </a:ext>
            </a:extLst>
          </p:cNvPr>
          <p:cNvCxnSpPr>
            <a:cxnSpLocks/>
          </p:cNvCxnSpPr>
          <p:nvPr/>
        </p:nvCxnSpPr>
        <p:spPr>
          <a:xfrm>
            <a:off x="2943275" y="4448371"/>
            <a:ext cx="2117457" cy="247077"/>
          </a:xfrm>
          <a:prstGeom prst="bentConnector3">
            <a:avLst>
              <a:gd name="adj1" fmla="val 8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9" name="&quot;Not Allowed&quot; Symbol 338">
            <a:extLst>
              <a:ext uri="{FF2B5EF4-FFF2-40B4-BE49-F238E27FC236}">
                <a16:creationId xmlns:a16="http://schemas.microsoft.com/office/drawing/2014/main" id="{7797C782-AFE6-4BF1-8462-3DB8EBE19A2C}"/>
              </a:ext>
            </a:extLst>
          </p:cNvPr>
          <p:cNvSpPr/>
          <p:nvPr/>
        </p:nvSpPr>
        <p:spPr>
          <a:xfrm>
            <a:off x="4254403" y="2069019"/>
            <a:ext cx="256365" cy="365125"/>
          </a:xfrm>
          <a:prstGeom prst="noSmoking">
            <a:avLst>
              <a:gd name="adj" fmla="val 966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tx1"/>
              </a:solidFill>
            </a:endParaRPr>
          </a:p>
        </p:txBody>
      </p:sp>
      <p:sp>
        <p:nvSpPr>
          <p:cNvPr id="340" name="&quot;Not Allowed&quot; Symbol 339">
            <a:extLst>
              <a:ext uri="{FF2B5EF4-FFF2-40B4-BE49-F238E27FC236}">
                <a16:creationId xmlns:a16="http://schemas.microsoft.com/office/drawing/2014/main" id="{093DA9AA-DF48-4EB5-A2C4-97FD0F72849E}"/>
              </a:ext>
            </a:extLst>
          </p:cNvPr>
          <p:cNvSpPr/>
          <p:nvPr/>
        </p:nvSpPr>
        <p:spPr>
          <a:xfrm>
            <a:off x="2772299" y="3100887"/>
            <a:ext cx="256365" cy="365125"/>
          </a:xfrm>
          <a:prstGeom prst="noSmoking">
            <a:avLst>
              <a:gd name="adj" fmla="val 966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tx1"/>
              </a:solidFill>
            </a:endParaRPr>
          </a:p>
        </p:txBody>
      </p:sp>
      <p:sp>
        <p:nvSpPr>
          <p:cNvPr id="341" name="&quot;Not Allowed&quot; Symbol 340">
            <a:extLst>
              <a:ext uri="{FF2B5EF4-FFF2-40B4-BE49-F238E27FC236}">
                <a16:creationId xmlns:a16="http://schemas.microsoft.com/office/drawing/2014/main" id="{98633ECB-379A-4E2C-B852-CAA9C557C7B9}"/>
              </a:ext>
            </a:extLst>
          </p:cNvPr>
          <p:cNvSpPr/>
          <p:nvPr/>
        </p:nvSpPr>
        <p:spPr>
          <a:xfrm>
            <a:off x="5664224" y="3243493"/>
            <a:ext cx="256365" cy="365125"/>
          </a:xfrm>
          <a:prstGeom prst="noSmoking">
            <a:avLst>
              <a:gd name="adj" fmla="val 9669"/>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tx1"/>
              </a:solidFill>
            </a:endParaRPr>
          </a:p>
        </p:txBody>
      </p:sp>
      <p:sp>
        <p:nvSpPr>
          <p:cNvPr id="342" name="Rectangle 341">
            <a:extLst>
              <a:ext uri="{FF2B5EF4-FFF2-40B4-BE49-F238E27FC236}">
                <a16:creationId xmlns:a16="http://schemas.microsoft.com/office/drawing/2014/main" id="{2C648BCA-3027-4150-8DD1-70AE544EF3D7}"/>
              </a:ext>
            </a:extLst>
          </p:cNvPr>
          <p:cNvSpPr/>
          <p:nvPr/>
        </p:nvSpPr>
        <p:spPr>
          <a:xfrm rot="19387716">
            <a:off x="3244331" y="3043795"/>
            <a:ext cx="2081019" cy="584775"/>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3200" b="1" cap="none" spc="0" dirty="0">
                <a:ln/>
                <a:solidFill>
                  <a:schemeClr val="accent4"/>
                </a:solidFill>
                <a:effectLst/>
              </a:rPr>
              <a:t>Deadlock!</a:t>
            </a:r>
          </a:p>
        </p:txBody>
      </p:sp>
      <p:sp>
        <p:nvSpPr>
          <p:cNvPr id="59" name="Slide Number Placeholder 58">
            <a:extLst>
              <a:ext uri="{FF2B5EF4-FFF2-40B4-BE49-F238E27FC236}">
                <a16:creationId xmlns:a16="http://schemas.microsoft.com/office/drawing/2014/main" id="{96BE5CC6-6450-49FA-8790-7692654C86F5}"/>
              </a:ext>
            </a:extLst>
          </p:cNvPr>
          <p:cNvSpPr>
            <a:spLocks noGrp="1"/>
          </p:cNvSpPr>
          <p:nvPr>
            <p:ph type="sldNum" sz="quarter" idx="12"/>
          </p:nvPr>
        </p:nvSpPr>
        <p:spPr/>
        <p:txBody>
          <a:bodyPr/>
          <a:lstStyle/>
          <a:p>
            <a:fld id="{0D1D0697-F66A-EE4C-B4D3-9802540BCCA0}" type="slidenum">
              <a:rPr lang="en-US" smtClean="0"/>
              <a:t>5</a:t>
            </a:fld>
            <a:endParaRPr lang="en-US"/>
          </a:p>
        </p:txBody>
      </p:sp>
    </p:spTree>
    <p:extLst>
      <p:ext uri="{BB962C8B-B14F-4D97-AF65-F5344CB8AC3E}">
        <p14:creationId xmlns:p14="http://schemas.microsoft.com/office/powerpoint/2010/main" val="2956001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2"/>
                                        </p:tgtEl>
                                        <p:attrNameLst>
                                          <p:attrName>style.visibility</p:attrName>
                                        </p:attrNameLst>
                                      </p:cBhvr>
                                      <p:to>
                                        <p:strVal val="visible"/>
                                      </p:to>
                                    </p:set>
                                    <p:animEffect transition="in" filter="fade">
                                      <p:cBhvr>
                                        <p:cTn id="7" dur="500"/>
                                        <p:tgtEl>
                                          <p:spTgt spid="322"/>
                                        </p:tgtEl>
                                      </p:cBhvr>
                                    </p:animEffect>
                                  </p:childTnLst>
                                </p:cTn>
                              </p:par>
                              <p:par>
                                <p:cTn id="8" presetID="10" presetClass="entr" presetSubtype="0" fill="hold" nodeType="withEffect">
                                  <p:stCondLst>
                                    <p:cond delay="0"/>
                                  </p:stCondLst>
                                  <p:childTnLst>
                                    <p:set>
                                      <p:cBhvr>
                                        <p:cTn id="9" dur="1" fill="hold">
                                          <p:stCondLst>
                                            <p:cond delay="0"/>
                                          </p:stCondLst>
                                        </p:cTn>
                                        <p:tgtEl>
                                          <p:spTgt spid="319"/>
                                        </p:tgtEl>
                                        <p:attrNameLst>
                                          <p:attrName>style.visibility</p:attrName>
                                        </p:attrNameLst>
                                      </p:cBhvr>
                                      <p:to>
                                        <p:strVal val="visible"/>
                                      </p:to>
                                    </p:set>
                                    <p:animEffect transition="in" filter="fade">
                                      <p:cBhvr>
                                        <p:cTn id="10" dur="500"/>
                                        <p:tgtEl>
                                          <p:spTgt spid="319"/>
                                        </p:tgtEl>
                                      </p:cBhvr>
                                    </p:animEffect>
                                  </p:childTnLst>
                                </p:cTn>
                              </p:par>
                              <p:par>
                                <p:cTn id="11" presetID="10" presetClass="entr" presetSubtype="0" fill="hold" nodeType="withEffect">
                                  <p:stCondLst>
                                    <p:cond delay="0"/>
                                  </p:stCondLst>
                                  <p:childTnLst>
                                    <p:set>
                                      <p:cBhvr>
                                        <p:cTn id="12" dur="1" fill="hold">
                                          <p:stCondLst>
                                            <p:cond delay="0"/>
                                          </p:stCondLst>
                                        </p:cTn>
                                        <p:tgtEl>
                                          <p:spTgt spid="333"/>
                                        </p:tgtEl>
                                        <p:attrNameLst>
                                          <p:attrName>style.visibility</p:attrName>
                                        </p:attrNameLst>
                                      </p:cBhvr>
                                      <p:to>
                                        <p:strVal val="visible"/>
                                      </p:to>
                                    </p:set>
                                    <p:animEffect transition="in" filter="fade">
                                      <p:cBhvr>
                                        <p:cTn id="13" dur="500"/>
                                        <p:tgtEl>
                                          <p:spTgt spid="333"/>
                                        </p:tgtEl>
                                      </p:cBhvr>
                                    </p:animEffect>
                                  </p:childTnLst>
                                </p:cTn>
                              </p:par>
                              <p:par>
                                <p:cTn id="14" presetID="10" presetClass="entr" presetSubtype="0" fill="hold" nodeType="withEffect">
                                  <p:stCondLst>
                                    <p:cond delay="0"/>
                                  </p:stCondLst>
                                  <p:childTnLst>
                                    <p:set>
                                      <p:cBhvr>
                                        <p:cTn id="15" dur="1" fill="hold">
                                          <p:stCondLst>
                                            <p:cond delay="0"/>
                                          </p:stCondLst>
                                        </p:cTn>
                                        <p:tgtEl>
                                          <p:spTgt spid="329"/>
                                        </p:tgtEl>
                                        <p:attrNameLst>
                                          <p:attrName>style.visibility</p:attrName>
                                        </p:attrNameLst>
                                      </p:cBhvr>
                                      <p:to>
                                        <p:strVal val="visible"/>
                                      </p:to>
                                    </p:set>
                                    <p:animEffect transition="in" filter="fade">
                                      <p:cBhvr>
                                        <p:cTn id="16" dur="500"/>
                                        <p:tgtEl>
                                          <p:spTgt spid="32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39"/>
                                        </p:tgtEl>
                                        <p:attrNameLst>
                                          <p:attrName>style.visibility</p:attrName>
                                        </p:attrNameLst>
                                      </p:cBhvr>
                                      <p:to>
                                        <p:strVal val="visible"/>
                                      </p:to>
                                    </p:set>
                                    <p:animEffect transition="in" filter="fade">
                                      <p:cBhvr>
                                        <p:cTn id="21" dur="500"/>
                                        <p:tgtEl>
                                          <p:spTgt spid="33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40"/>
                                        </p:tgtEl>
                                        <p:attrNameLst>
                                          <p:attrName>style.visibility</p:attrName>
                                        </p:attrNameLst>
                                      </p:cBhvr>
                                      <p:to>
                                        <p:strVal val="visible"/>
                                      </p:to>
                                    </p:set>
                                    <p:animEffect transition="in" filter="fade">
                                      <p:cBhvr>
                                        <p:cTn id="24" dur="500"/>
                                        <p:tgtEl>
                                          <p:spTgt spid="34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14"/>
                                        </p:tgtEl>
                                        <p:attrNameLst>
                                          <p:attrName>style.visibility</p:attrName>
                                        </p:attrNameLst>
                                      </p:cBhvr>
                                      <p:to>
                                        <p:strVal val="visible"/>
                                      </p:to>
                                    </p:set>
                                    <p:animEffect transition="in" filter="fade">
                                      <p:cBhvr>
                                        <p:cTn id="27" dur="500"/>
                                        <p:tgtEl>
                                          <p:spTgt spid="31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41"/>
                                        </p:tgtEl>
                                        <p:attrNameLst>
                                          <p:attrName>style.visibility</p:attrName>
                                        </p:attrNameLst>
                                      </p:cBhvr>
                                      <p:to>
                                        <p:strVal val="visible"/>
                                      </p:to>
                                    </p:set>
                                    <p:animEffect transition="in" filter="fade">
                                      <p:cBhvr>
                                        <p:cTn id="30" dur="500"/>
                                        <p:tgtEl>
                                          <p:spTgt spid="34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42"/>
                                        </p:tgtEl>
                                        <p:attrNameLst>
                                          <p:attrName>style.visibility</p:attrName>
                                        </p:attrNameLst>
                                      </p:cBhvr>
                                      <p:to>
                                        <p:strVal val="visible"/>
                                      </p:to>
                                    </p:set>
                                    <p:animEffect transition="in" filter="fade">
                                      <p:cBhvr>
                                        <p:cTn id="35" dur="500"/>
                                        <p:tgtEl>
                                          <p:spTgt spid="3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4" grpId="0" animBg="1"/>
      <p:bldP spid="339" grpId="0" animBg="1"/>
      <p:bldP spid="340" grpId="0" animBg="1"/>
      <p:bldP spid="341" grpId="0" animBg="1"/>
      <p:bldP spid="34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C9B35-420F-AD45-ADC5-27A634EF73F1}"/>
              </a:ext>
            </a:extLst>
          </p:cNvPr>
          <p:cNvSpPr>
            <a:spLocks noGrp="1"/>
          </p:cNvSpPr>
          <p:nvPr>
            <p:ph type="title"/>
          </p:nvPr>
        </p:nvSpPr>
        <p:spPr/>
        <p:txBody>
          <a:bodyPr/>
          <a:lstStyle/>
          <a:p>
            <a:r>
              <a:rPr lang="en-US" dirty="0"/>
              <a:t>What is a deadlock?</a:t>
            </a:r>
          </a:p>
        </p:txBody>
      </p:sp>
      <p:sp>
        <p:nvSpPr>
          <p:cNvPr id="3" name="Content Placeholder 2">
            <a:extLst>
              <a:ext uri="{FF2B5EF4-FFF2-40B4-BE49-F238E27FC236}">
                <a16:creationId xmlns:a16="http://schemas.microsoft.com/office/drawing/2014/main" id="{CA274B8A-CD2D-504C-836E-58B33F00BCA9}"/>
              </a:ext>
            </a:extLst>
          </p:cNvPr>
          <p:cNvSpPr>
            <a:spLocks noGrp="1"/>
          </p:cNvSpPr>
          <p:nvPr>
            <p:ph idx="1"/>
          </p:nvPr>
        </p:nvSpPr>
        <p:spPr/>
        <p:txBody>
          <a:bodyPr>
            <a:normAutofit fontScale="92500" lnSpcReduction="10000"/>
          </a:bodyPr>
          <a:lstStyle/>
          <a:p>
            <a:r>
              <a:rPr lang="en-US" dirty="0"/>
              <a:t>Circular/Cyclic dependency on acquiring buffers leads to deadlock</a:t>
            </a:r>
          </a:p>
          <a:p>
            <a:r>
              <a:rPr lang="en-US" dirty="0"/>
              <a:t>This renders the forward progress of packets impossible</a:t>
            </a:r>
          </a:p>
          <a:p>
            <a:r>
              <a:rPr lang="en-US" dirty="0"/>
              <a:t>Correctness problem, can cause complete system failure.</a:t>
            </a:r>
          </a:p>
          <a:p>
            <a:r>
              <a:rPr lang="en-US" dirty="0"/>
              <a:t>Caused due to cycles in Channel Dependency Graph (CDG)</a:t>
            </a:r>
          </a:p>
          <a:p>
            <a:r>
              <a:rPr lang="en-US" dirty="0"/>
              <a:t>Depends on both topology and routing algorithm</a:t>
            </a:r>
          </a:p>
          <a:p>
            <a:endParaRPr lang="en-US" dirty="0"/>
          </a:p>
        </p:txBody>
      </p:sp>
      <p:sp>
        <p:nvSpPr>
          <p:cNvPr id="5" name="Footer Placeholder 4">
            <a:extLst>
              <a:ext uri="{FF2B5EF4-FFF2-40B4-BE49-F238E27FC236}">
                <a16:creationId xmlns:a16="http://schemas.microsoft.com/office/drawing/2014/main" id="{53D925E9-CFF5-764B-A8CA-9D19F4560996}"/>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7" name="Slide Number Placeholder 6">
            <a:extLst>
              <a:ext uri="{FF2B5EF4-FFF2-40B4-BE49-F238E27FC236}">
                <a16:creationId xmlns:a16="http://schemas.microsoft.com/office/drawing/2014/main" id="{38C7CFEF-13E4-4C11-A5EA-8620A26CE39F}"/>
              </a:ext>
            </a:extLst>
          </p:cNvPr>
          <p:cNvSpPr>
            <a:spLocks noGrp="1"/>
          </p:cNvSpPr>
          <p:nvPr>
            <p:ph type="sldNum" sz="quarter" idx="12"/>
          </p:nvPr>
        </p:nvSpPr>
        <p:spPr/>
        <p:txBody>
          <a:bodyPr/>
          <a:lstStyle/>
          <a:p>
            <a:fld id="{0D1D0697-F66A-EE4C-B4D3-9802540BCCA0}" type="slidenum">
              <a:rPr lang="en-US" smtClean="0"/>
              <a:t>6</a:t>
            </a:fld>
            <a:endParaRPr lang="en-US"/>
          </a:p>
        </p:txBody>
      </p:sp>
    </p:spTree>
    <p:extLst>
      <p:ext uri="{BB962C8B-B14F-4D97-AF65-F5344CB8AC3E}">
        <p14:creationId xmlns:p14="http://schemas.microsoft.com/office/powerpoint/2010/main" val="1738528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8A51B-5D02-4F09-9022-FC934DEE5E5B}"/>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6E56EF8C-491A-4771-9FFC-1EB84925B393}"/>
              </a:ext>
            </a:extLst>
          </p:cNvPr>
          <p:cNvSpPr>
            <a:spLocks noGrp="1"/>
          </p:cNvSpPr>
          <p:nvPr>
            <p:ph idx="1"/>
          </p:nvPr>
        </p:nvSpPr>
        <p:spPr/>
        <p:txBody>
          <a:bodyPr>
            <a:normAutofit lnSpcReduction="10000"/>
          </a:bodyPr>
          <a:lstStyle/>
          <a:p>
            <a:r>
              <a:rPr lang="en-US" dirty="0">
                <a:solidFill>
                  <a:schemeClr val="tx1"/>
                </a:solidFill>
              </a:rPr>
              <a:t>Background: Deadlocks</a:t>
            </a:r>
          </a:p>
          <a:p>
            <a:r>
              <a:rPr lang="en-US" b="1" dirty="0">
                <a:solidFill>
                  <a:srgbClr val="C00000"/>
                </a:solidFill>
              </a:rPr>
              <a:t>Current Solutions</a:t>
            </a:r>
          </a:p>
          <a:p>
            <a:r>
              <a:rPr lang="en-US" dirty="0">
                <a:solidFill>
                  <a:schemeClr val="bg1">
                    <a:lumMod val="65000"/>
                  </a:schemeClr>
                </a:solidFill>
              </a:rPr>
              <a:t>Brownian Bubble Router</a:t>
            </a:r>
          </a:p>
          <a:p>
            <a:pPr lvl="1"/>
            <a:r>
              <a:rPr lang="en-US" dirty="0">
                <a:solidFill>
                  <a:schemeClr val="bg1">
                    <a:lumMod val="65000"/>
                  </a:schemeClr>
                </a:solidFill>
              </a:rPr>
              <a:t>Concept</a:t>
            </a:r>
          </a:p>
          <a:p>
            <a:pPr lvl="1"/>
            <a:r>
              <a:rPr lang="en-US" dirty="0">
                <a:solidFill>
                  <a:schemeClr val="bg1">
                    <a:lumMod val="65000"/>
                  </a:schemeClr>
                </a:solidFill>
              </a:rPr>
              <a:t>Deep Dive</a:t>
            </a:r>
          </a:p>
          <a:p>
            <a:r>
              <a:rPr lang="en-US" dirty="0">
                <a:solidFill>
                  <a:schemeClr val="bg1">
                    <a:lumMod val="65000"/>
                  </a:schemeClr>
                </a:solidFill>
              </a:rPr>
              <a:t>Evaluations</a:t>
            </a:r>
          </a:p>
          <a:p>
            <a:pPr lvl="1"/>
            <a:r>
              <a:rPr lang="en-US" dirty="0">
                <a:solidFill>
                  <a:schemeClr val="bg1">
                    <a:lumMod val="65000"/>
                  </a:schemeClr>
                </a:solidFill>
              </a:rPr>
              <a:t>Methodology</a:t>
            </a:r>
          </a:p>
          <a:p>
            <a:pPr lvl="1"/>
            <a:r>
              <a:rPr lang="en-US" dirty="0">
                <a:solidFill>
                  <a:schemeClr val="bg1">
                    <a:lumMod val="65000"/>
                  </a:schemeClr>
                </a:solidFill>
              </a:rPr>
              <a:t>Results</a:t>
            </a:r>
          </a:p>
          <a:p>
            <a:r>
              <a:rPr lang="en-US" dirty="0">
                <a:solidFill>
                  <a:schemeClr val="bg1">
                    <a:lumMod val="65000"/>
                  </a:schemeClr>
                </a:solidFill>
              </a:rPr>
              <a:t>Conclusion</a:t>
            </a:r>
          </a:p>
        </p:txBody>
      </p:sp>
      <p:sp>
        <p:nvSpPr>
          <p:cNvPr id="5" name="Footer Placeholder 4">
            <a:extLst>
              <a:ext uri="{FF2B5EF4-FFF2-40B4-BE49-F238E27FC236}">
                <a16:creationId xmlns:a16="http://schemas.microsoft.com/office/drawing/2014/main" id="{2E2EF12F-9B2A-41BC-B312-C00C9F6869DA}"/>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7" name="Slide Number Placeholder 6">
            <a:extLst>
              <a:ext uri="{FF2B5EF4-FFF2-40B4-BE49-F238E27FC236}">
                <a16:creationId xmlns:a16="http://schemas.microsoft.com/office/drawing/2014/main" id="{E97DC578-4547-4010-96EE-2A800A43DB67}"/>
              </a:ext>
            </a:extLst>
          </p:cNvPr>
          <p:cNvSpPr>
            <a:spLocks noGrp="1"/>
          </p:cNvSpPr>
          <p:nvPr>
            <p:ph type="sldNum" sz="quarter" idx="12"/>
          </p:nvPr>
        </p:nvSpPr>
        <p:spPr/>
        <p:txBody>
          <a:bodyPr/>
          <a:lstStyle/>
          <a:p>
            <a:fld id="{0D1D0697-F66A-EE4C-B4D3-9802540BCCA0}" type="slidenum">
              <a:rPr lang="en-US" smtClean="0"/>
              <a:t>7</a:t>
            </a:fld>
            <a:endParaRPr lang="en-US"/>
          </a:p>
        </p:txBody>
      </p:sp>
    </p:spTree>
    <p:extLst>
      <p:ext uri="{BB962C8B-B14F-4D97-AF65-F5344CB8AC3E}">
        <p14:creationId xmlns:p14="http://schemas.microsoft.com/office/powerpoint/2010/main" val="22304322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95688-D40D-4DD3-A4AE-7B34EED6BBF6}"/>
              </a:ext>
            </a:extLst>
          </p:cNvPr>
          <p:cNvSpPr>
            <a:spLocks noGrp="1"/>
          </p:cNvSpPr>
          <p:nvPr>
            <p:ph type="title"/>
          </p:nvPr>
        </p:nvSpPr>
        <p:spPr/>
        <p:txBody>
          <a:bodyPr/>
          <a:lstStyle/>
          <a:p>
            <a:r>
              <a:rPr lang="en-US" dirty="0"/>
              <a:t>Current Solutions</a:t>
            </a:r>
          </a:p>
        </p:txBody>
      </p:sp>
      <p:sp>
        <p:nvSpPr>
          <p:cNvPr id="3" name="Content Placeholder 2">
            <a:extLst>
              <a:ext uri="{FF2B5EF4-FFF2-40B4-BE49-F238E27FC236}">
                <a16:creationId xmlns:a16="http://schemas.microsoft.com/office/drawing/2014/main" id="{D4D45BB9-B82F-461D-88B1-9261618C9ECC}"/>
              </a:ext>
            </a:extLst>
          </p:cNvPr>
          <p:cNvSpPr>
            <a:spLocks noGrp="1"/>
          </p:cNvSpPr>
          <p:nvPr>
            <p:ph idx="1"/>
          </p:nvPr>
        </p:nvSpPr>
        <p:spPr/>
        <p:txBody>
          <a:bodyPr>
            <a:normAutofit fontScale="55000" lnSpcReduction="20000"/>
          </a:bodyPr>
          <a:lstStyle/>
          <a:p>
            <a:r>
              <a:rPr lang="en-US" dirty="0"/>
              <a:t>Dally’s theory</a:t>
            </a:r>
          </a:p>
          <a:p>
            <a:pPr lvl="1"/>
            <a:r>
              <a:rPr lang="en-US" dirty="0"/>
              <a:t>Strict order in acquisition of links/buffer</a:t>
            </a:r>
          </a:p>
          <a:p>
            <a:pPr lvl="1"/>
            <a:r>
              <a:rPr lang="en-US" dirty="0"/>
              <a:t>XY, West-First, Up*/Down*</a:t>
            </a:r>
          </a:p>
          <a:p>
            <a:r>
              <a:rPr lang="en-US" dirty="0" err="1"/>
              <a:t>Duato’s</a:t>
            </a:r>
            <a:r>
              <a:rPr lang="en-US" dirty="0"/>
              <a:t> theory</a:t>
            </a:r>
          </a:p>
          <a:p>
            <a:pPr lvl="1"/>
            <a:r>
              <a:rPr lang="en-US" dirty="0"/>
              <a:t>Acyclic extended CDG</a:t>
            </a:r>
          </a:p>
          <a:p>
            <a:pPr lvl="1"/>
            <a:r>
              <a:rPr lang="en-US" dirty="0"/>
              <a:t>Escape VC</a:t>
            </a:r>
          </a:p>
          <a:p>
            <a:r>
              <a:rPr lang="en-US" dirty="0"/>
              <a:t>Flow control based schemes</a:t>
            </a:r>
          </a:p>
          <a:p>
            <a:pPr lvl="1"/>
            <a:r>
              <a:rPr lang="en-US" dirty="0"/>
              <a:t>Restrict injection to avoid deadlock</a:t>
            </a:r>
          </a:p>
          <a:p>
            <a:pPr lvl="1"/>
            <a:r>
              <a:rPr lang="en-US" dirty="0"/>
              <a:t>Bubble Flow Control [</a:t>
            </a:r>
            <a:r>
              <a:rPr lang="en-US" i="1" dirty="0"/>
              <a:t>IPDPS’11</a:t>
            </a:r>
            <a:r>
              <a:rPr lang="en-US" dirty="0"/>
              <a:t>]</a:t>
            </a:r>
          </a:p>
          <a:p>
            <a:r>
              <a:rPr lang="en-US" dirty="0"/>
              <a:t>Deadlock Recovery</a:t>
            </a:r>
          </a:p>
          <a:p>
            <a:pPr lvl="1"/>
            <a:r>
              <a:rPr lang="en-US" dirty="0"/>
              <a:t>Detect and recover from deadlock</a:t>
            </a:r>
          </a:p>
          <a:p>
            <a:pPr lvl="1"/>
            <a:r>
              <a:rPr lang="en-US" dirty="0"/>
              <a:t>DISHA [</a:t>
            </a:r>
            <a:r>
              <a:rPr lang="en-US" i="1" dirty="0"/>
              <a:t>IPDPS’95</a:t>
            </a:r>
            <a:r>
              <a:rPr lang="en-US" dirty="0"/>
              <a:t>], Static Bubble [</a:t>
            </a:r>
            <a:r>
              <a:rPr lang="en-US" i="1" dirty="0"/>
              <a:t>HPCA’17</a:t>
            </a:r>
            <a:r>
              <a:rPr lang="en-US" dirty="0"/>
              <a:t>], SPIN [</a:t>
            </a:r>
            <a:r>
              <a:rPr lang="en-US" i="1" dirty="0"/>
              <a:t>ISCA’18</a:t>
            </a:r>
            <a:r>
              <a:rPr lang="en-US" dirty="0"/>
              <a:t>]</a:t>
            </a:r>
          </a:p>
          <a:p>
            <a:r>
              <a:rPr lang="en-US" dirty="0"/>
              <a:t>Deflection Routing</a:t>
            </a:r>
          </a:p>
          <a:p>
            <a:pPr lvl="1"/>
            <a:r>
              <a:rPr lang="en-US" dirty="0"/>
              <a:t>Deflect or misroute packets</a:t>
            </a:r>
          </a:p>
          <a:p>
            <a:pPr lvl="1"/>
            <a:r>
              <a:rPr lang="en-US" dirty="0"/>
              <a:t>BLESS [</a:t>
            </a:r>
            <a:r>
              <a:rPr lang="en-US" i="1" dirty="0"/>
              <a:t>ISCA’09</a:t>
            </a:r>
            <a:r>
              <a:rPr lang="en-US" dirty="0"/>
              <a:t>], CHIPPER [</a:t>
            </a:r>
            <a:r>
              <a:rPr lang="en-US" i="1" dirty="0"/>
              <a:t>HPCA’11</a:t>
            </a:r>
            <a:r>
              <a:rPr lang="en-US" dirty="0"/>
              <a:t>]</a:t>
            </a:r>
          </a:p>
        </p:txBody>
      </p:sp>
      <p:sp>
        <p:nvSpPr>
          <p:cNvPr id="5" name="Footer Placeholder 4">
            <a:extLst>
              <a:ext uri="{FF2B5EF4-FFF2-40B4-BE49-F238E27FC236}">
                <a16:creationId xmlns:a16="http://schemas.microsoft.com/office/drawing/2014/main" id="{33803368-2C2B-440D-920F-F8CD392CA548}"/>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7" name="Slide Number Placeholder 6">
            <a:extLst>
              <a:ext uri="{FF2B5EF4-FFF2-40B4-BE49-F238E27FC236}">
                <a16:creationId xmlns:a16="http://schemas.microsoft.com/office/drawing/2014/main" id="{175140DC-47F6-41E6-97D5-2F10781FA5A4}"/>
              </a:ext>
            </a:extLst>
          </p:cNvPr>
          <p:cNvSpPr>
            <a:spLocks noGrp="1"/>
          </p:cNvSpPr>
          <p:nvPr>
            <p:ph type="sldNum" sz="quarter" idx="12"/>
          </p:nvPr>
        </p:nvSpPr>
        <p:spPr/>
        <p:txBody>
          <a:bodyPr/>
          <a:lstStyle/>
          <a:p>
            <a:fld id="{0D1D0697-F66A-EE4C-B4D3-9802540BCCA0}" type="slidenum">
              <a:rPr lang="en-US" smtClean="0"/>
              <a:t>8</a:t>
            </a:fld>
            <a:endParaRPr lang="en-US"/>
          </a:p>
        </p:txBody>
      </p:sp>
    </p:spTree>
    <p:extLst>
      <p:ext uri="{BB962C8B-B14F-4D97-AF65-F5344CB8AC3E}">
        <p14:creationId xmlns:p14="http://schemas.microsoft.com/office/powerpoint/2010/main" val="1068780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500"/>
                                        <p:tgtEl>
                                          <p:spTgt spid="3">
                                            <p:txEl>
                                              <p:pRg st="8" end="8"/>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animEffect transition="in" filter="fade">
                                      <p:cBhvr>
                                        <p:cTn id="51" dur="500"/>
                                        <p:tgtEl>
                                          <p:spTgt spid="3">
                                            <p:txEl>
                                              <p:pRg st="12" end="12"/>
                                            </p:txEl>
                                          </p:spTgt>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
                                            <p:txEl>
                                              <p:pRg st="13" end="13"/>
                                            </p:txEl>
                                          </p:spTgt>
                                        </p:tgtEl>
                                        <p:attrNameLst>
                                          <p:attrName>style.visibility</p:attrName>
                                        </p:attrNameLst>
                                      </p:cBhvr>
                                      <p:to>
                                        <p:strVal val="visible"/>
                                      </p:to>
                                    </p:set>
                                    <p:animEffect transition="in" filter="fade">
                                      <p:cBhvr>
                                        <p:cTn id="54" dur="500"/>
                                        <p:tgtEl>
                                          <p:spTgt spid="3">
                                            <p:txEl>
                                              <p:pRg st="13" end="13"/>
                                            </p:txEl>
                                          </p:spTgt>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
                                            <p:txEl>
                                              <p:pRg st="14" end="14"/>
                                            </p:txEl>
                                          </p:spTgt>
                                        </p:tgtEl>
                                        <p:attrNameLst>
                                          <p:attrName>style.visibility</p:attrName>
                                        </p:attrNameLst>
                                      </p:cBhvr>
                                      <p:to>
                                        <p:strVal val="visible"/>
                                      </p:to>
                                    </p:set>
                                    <p:animEffect transition="in" filter="fade">
                                      <p:cBhvr>
                                        <p:cTn id="5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C7342-8FF3-6B46-A14C-418F75CE76BD}"/>
              </a:ext>
            </a:extLst>
          </p:cNvPr>
          <p:cNvSpPr>
            <a:spLocks noGrp="1"/>
          </p:cNvSpPr>
          <p:nvPr>
            <p:ph type="title"/>
          </p:nvPr>
        </p:nvSpPr>
        <p:spPr>
          <a:xfrm>
            <a:off x="746337" y="-173910"/>
            <a:ext cx="8596668" cy="477254"/>
          </a:xfrm>
        </p:spPr>
        <p:txBody>
          <a:bodyPr>
            <a:noAutofit/>
          </a:bodyPr>
          <a:lstStyle/>
          <a:p>
            <a:r>
              <a:rPr lang="en-US"/>
              <a:t>Qualitative Comparison </a:t>
            </a:r>
            <a:r>
              <a:rPr lang="en-US" dirty="0"/>
              <a:t>of Deadlock Freedom Mechanisms</a:t>
            </a:r>
          </a:p>
        </p:txBody>
      </p:sp>
      <p:graphicFrame>
        <p:nvGraphicFramePr>
          <p:cNvPr id="6" name="Content Placeholder 5">
            <a:extLst>
              <a:ext uri="{FF2B5EF4-FFF2-40B4-BE49-F238E27FC236}">
                <a16:creationId xmlns:a16="http://schemas.microsoft.com/office/drawing/2014/main" id="{C96691FC-3C18-A749-A278-C5E47DD70970}"/>
              </a:ext>
            </a:extLst>
          </p:cNvPr>
          <p:cNvGraphicFramePr>
            <a:graphicFrameLocks noGrp="1"/>
          </p:cNvGraphicFramePr>
          <p:nvPr>
            <p:ph idx="1"/>
            <p:extLst>
              <p:ext uri="{D42A27DB-BD31-4B8C-83A1-F6EECF244321}">
                <p14:modId xmlns:p14="http://schemas.microsoft.com/office/powerpoint/2010/main" val="33780342"/>
              </p:ext>
            </p:extLst>
          </p:nvPr>
        </p:nvGraphicFramePr>
        <p:xfrm>
          <a:off x="500460" y="2083253"/>
          <a:ext cx="9009765" cy="2494280"/>
        </p:xfrm>
        <a:graphic>
          <a:graphicData uri="http://schemas.openxmlformats.org/drawingml/2006/table">
            <a:tbl>
              <a:tblPr firstRow="1" bandRow="1">
                <a:tableStyleId>{5C22544A-7EE6-4342-B048-85BDC9FD1C3A}</a:tableStyleId>
              </a:tblPr>
              <a:tblGrid>
                <a:gridCol w="1745838">
                  <a:extLst>
                    <a:ext uri="{9D8B030D-6E8A-4147-A177-3AD203B41FA5}">
                      <a16:colId xmlns:a16="http://schemas.microsoft.com/office/drawing/2014/main" val="1871353799"/>
                    </a:ext>
                  </a:extLst>
                </a:gridCol>
                <a:gridCol w="1257417">
                  <a:extLst>
                    <a:ext uri="{9D8B030D-6E8A-4147-A177-3AD203B41FA5}">
                      <a16:colId xmlns:a16="http://schemas.microsoft.com/office/drawing/2014/main" val="237566872"/>
                    </a:ext>
                  </a:extLst>
                </a:gridCol>
                <a:gridCol w="1501628">
                  <a:extLst>
                    <a:ext uri="{9D8B030D-6E8A-4147-A177-3AD203B41FA5}">
                      <a16:colId xmlns:a16="http://schemas.microsoft.com/office/drawing/2014/main" val="4012784762"/>
                    </a:ext>
                  </a:extLst>
                </a:gridCol>
                <a:gridCol w="1501628">
                  <a:extLst>
                    <a:ext uri="{9D8B030D-6E8A-4147-A177-3AD203B41FA5}">
                      <a16:colId xmlns:a16="http://schemas.microsoft.com/office/drawing/2014/main" val="1299573098"/>
                    </a:ext>
                  </a:extLst>
                </a:gridCol>
                <a:gridCol w="1740607">
                  <a:extLst>
                    <a:ext uri="{9D8B030D-6E8A-4147-A177-3AD203B41FA5}">
                      <a16:colId xmlns:a16="http://schemas.microsoft.com/office/drawing/2014/main" val="389462075"/>
                    </a:ext>
                  </a:extLst>
                </a:gridCol>
                <a:gridCol w="1262647">
                  <a:extLst>
                    <a:ext uri="{9D8B030D-6E8A-4147-A177-3AD203B41FA5}">
                      <a16:colId xmlns:a16="http://schemas.microsoft.com/office/drawing/2014/main" val="1993671207"/>
                    </a:ext>
                  </a:extLst>
                </a:gridCol>
              </a:tblGrid>
              <a:tr h="370840">
                <a:tc>
                  <a:txBody>
                    <a:bodyPr/>
                    <a:lstStyle/>
                    <a:p>
                      <a:r>
                        <a:rPr lang="en-US" dirty="0"/>
                        <a:t>Solution Proposed</a:t>
                      </a:r>
                    </a:p>
                  </a:txBody>
                  <a:tcPr/>
                </a:tc>
                <a:tc>
                  <a:txBody>
                    <a:bodyPr/>
                    <a:lstStyle/>
                    <a:p>
                      <a:r>
                        <a:rPr lang="en-US" dirty="0"/>
                        <a:t>Full Path Diversity</a:t>
                      </a:r>
                    </a:p>
                  </a:txBody>
                  <a:tcPr/>
                </a:tc>
                <a:tc>
                  <a:txBody>
                    <a:bodyPr/>
                    <a:lstStyle/>
                    <a:p>
                      <a:r>
                        <a:rPr lang="en-US" dirty="0"/>
                        <a:t>High Throughput</a:t>
                      </a:r>
                    </a:p>
                  </a:txBody>
                  <a:tcPr/>
                </a:tc>
                <a:tc>
                  <a:txBody>
                    <a:bodyPr/>
                    <a:lstStyle/>
                    <a:p>
                      <a:r>
                        <a:rPr lang="en-US" dirty="0"/>
                        <a:t>No Extra VCs</a:t>
                      </a:r>
                    </a:p>
                  </a:txBody>
                  <a:tcPr/>
                </a:tc>
                <a:tc>
                  <a:txBody>
                    <a:bodyPr/>
                    <a:lstStyle/>
                    <a:p>
                      <a:r>
                        <a:rPr lang="en-US" dirty="0"/>
                        <a:t>No Deadlock Detection</a:t>
                      </a:r>
                    </a:p>
                  </a:txBody>
                  <a:tcPr/>
                </a:tc>
                <a:tc>
                  <a:txBody>
                    <a:bodyPr/>
                    <a:lstStyle/>
                    <a:p>
                      <a:r>
                        <a:rPr lang="en-US" dirty="0"/>
                        <a:t>Topology agnostic</a:t>
                      </a:r>
                    </a:p>
                  </a:txBody>
                  <a:tcPr/>
                </a:tc>
                <a:extLst>
                  <a:ext uri="{0D108BD9-81ED-4DB2-BD59-A6C34878D82A}">
                    <a16:rowId xmlns:a16="http://schemas.microsoft.com/office/drawing/2014/main" val="1932162805"/>
                  </a:ext>
                </a:extLst>
              </a:tr>
              <a:tr h="370840">
                <a:tc>
                  <a:txBody>
                    <a:bodyPr/>
                    <a:lstStyle/>
                    <a:p>
                      <a:r>
                        <a:rPr lang="en-US" dirty="0"/>
                        <a:t>Dally’s Theory</a:t>
                      </a:r>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249359230"/>
                  </a:ext>
                </a:extLst>
              </a:tr>
              <a:tr h="370840">
                <a:tc>
                  <a:txBody>
                    <a:bodyPr/>
                    <a:lstStyle/>
                    <a:p>
                      <a:r>
                        <a:rPr lang="en-US" dirty="0" err="1"/>
                        <a:t>Duato’s</a:t>
                      </a:r>
                      <a:r>
                        <a:rPr lang="en-US" dirty="0"/>
                        <a:t> Theory</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995121285"/>
                  </a:ext>
                </a:extLst>
              </a:tr>
              <a:tr h="370840">
                <a:tc>
                  <a:txBody>
                    <a:bodyPr/>
                    <a:lstStyle/>
                    <a:p>
                      <a:r>
                        <a:rPr lang="en-US" dirty="0"/>
                        <a:t>Flow Control</a:t>
                      </a:r>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446217477"/>
                  </a:ext>
                </a:extLst>
              </a:tr>
              <a:tr h="370840">
                <a:tc>
                  <a:txBody>
                    <a:bodyPr/>
                    <a:lstStyle/>
                    <a:p>
                      <a:r>
                        <a:rPr lang="en-US" dirty="0"/>
                        <a:t>Recovery</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834868624"/>
                  </a:ext>
                </a:extLst>
              </a:tr>
              <a:tr h="370840">
                <a:tc>
                  <a:txBody>
                    <a:bodyPr/>
                    <a:lstStyle/>
                    <a:p>
                      <a:r>
                        <a:rPr lang="en-US" dirty="0"/>
                        <a:t>Deflection</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190676437"/>
                  </a:ext>
                </a:extLst>
              </a:tr>
            </a:tbl>
          </a:graphicData>
        </a:graphic>
      </p:graphicFrame>
      <p:sp>
        <p:nvSpPr>
          <p:cNvPr id="4" name="Footer Placeholder 3">
            <a:extLst>
              <a:ext uri="{FF2B5EF4-FFF2-40B4-BE49-F238E27FC236}">
                <a16:creationId xmlns:a16="http://schemas.microsoft.com/office/drawing/2014/main" id="{D0DFE132-6F28-4C4B-B4A1-BF2800BD3EC3}"/>
              </a:ext>
            </a:extLst>
          </p:cNvPr>
          <p:cNvSpPr>
            <a:spLocks noGrp="1"/>
          </p:cNvSpPr>
          <p:nvPr>
            <p:ph type="ftr" sz="quarter" idx="11"/>
          </p:nvPr>
        </p:nvSpPr>
        <p:spPr/>
        <p:txBody>
          <a:bodyPr/>
          <a:lstStyle/>
          <a:p>
            <a:r>
              <a:rPr lang="en-US"/>
              <a:t>Brownian Bubble Router | NOCS 2018                   Mayank Parasar, Ankit Sinha &amp; Tushar Krishna | Georgia Tech</a:t>
            </a:r>
            <a:endParaRPr lang="en-US" dirty="0"/>
          </a:p>
        </p:txBody>
      </p:sp>
      <p:sp>
        <p:nvSpPr>
          <p:cNvPr id="5" name="Slide Number Placeholder 4">
            <a:extLst>
              <a:ext uri="{FF2B5EF4-FFF2-40B4-BE49-F238E27FC236}">
                <a16:creationId xmlns:a16="http://schemas.microsoft.com/office/drawing/2014/main" id="{2153649D-0900-094E-AB07-98369C2A5C1E}"/>
              </a:ext>
            </a:extLst>
          </p:cNvPr>
          <p:cNvSpPr>
            <a:spLocks noGrp="1"/>
          </p:cNvSpPr>
          <p:nvPr>
            <p:ph type="sldNum" sz="quarter" idx="12"/>
          </p:nvPr>
        </p:nvSpPr>
        <p:spPr/>
        <p:txBody>
          <a:bodyPr/>
          <a:lstStyle/>
          <a:p>
            <a:fld id="{0D1D0697-F66A-EE4C-B4D3-9802540BCCA0}" type="slidenum">
              <a:rPr lang="en-US" smtClean="0"/>
              <a:t>9</a:t>
            </a:fld>
            <a:endParaRPr lang="en-US"/>
          </a:p>
        </p:txBody>
      </p:sp>
      <p:pic>
        <p:nvPicPr>
          <p:cNvPr id="8" name="Picture 7">
            <a:extLst>
              <a:ext uri="{FF2B5EF4-FFF2-40B4-BE49-F238E27FC236}">
                <a16:creationId xmlns:a16="http://schemas.microsoft.com/office/drawing/2014/main" id="{B265CDF7-1F27-2943-899B-DCCAD5784F0E}"/>
              </a:ext>
            </a:extLst>
          </p:cNvPr>
          <p:cNvPicPr>
            <a:picLocks noChangeAspect="1"/>
          </p:cNvPicPr>
          <p:nvPr/>
        </p:nvPicPr>
        <p:blipFill>
          <a:blip r:embed="rId3"/>
          <a:stretch>
            <a:fillRect/>
          </a:stretch>
        </p:blipFill>
        <p:spPr>
          <a:xfrm>
            <a:off x="2708483" y="2747249"/>
            <a:ext cx="349169" cy="334266"/>
          </a:xfrm>
          <a:prstGeom prst="rect">
            <a:avLst/>
          </a:prstGeom>
        </p:spPr>
      </p:pic>
      <p:pic>
        <p:nvPicPr>
          <p:cNvPr id="9" name="Picture 8">
            <a:extLst>
              <a:ext uri="{FF2B5EF4-FFF2-40B4-BE49-F238E27FC236}">
                <a16:creationId xmlns:a16="http://schemas.microsoft.com/office/drawing/2014/main" id="{786FDC83-1F3A-8F41-979B-2B633A425A4E}"/>
              </a:ext>
            </a:extLst>
          </p:cNvPr>
          <p:cNvPicPr>
            <a:picLocks noChangeAspect="1"/>
          </p:cNvPicPr>
          <p:nvPr/>
        </p:nvPicPr>
        <p:blipFill>
          <a:blip r:embed="rId3"/>
          <a:stretch>
            <a:fillRect/>
          </a:stretch>
        </p:blipFill>
        <p:spPr>
          <a:xfrm>
            <a:off x="4026615" y="2729171"/>
            <a:ext cx="349169" cy="334266"/>
          </a:xfrm>
          <a:prstGeom prst="rect">
            <a:avLst/>
          </a:prstGeom>
        </p:spPr>
      </p:pic>
      <p:pic>
        <p:nvPicPr>
          <p:cNvPr id="10" name="Picture 9">
            <a:extLst>
              <a:ext uri="{FF2B5EF4-FFF2-40B4-BE49-F238E27FC236}">
                <a16:creationId xmlns:a16="http://schemas.microsoft.com/office/drawing/2014/main" id="{E7196410-42CB-AF49-A899-B7C44DE0854D}"/>
              </a:ext>
            </a:extLst>
          </p:cNvPr>
          <p:cNvPicPr>
            <a:picLocks noChangeAspect="1"/>
          </p:cNvPicPr>
          <p:nvPr/>
        </p:nvPicPr>
        <p:blipFill>
          <a:blip r:embed="rId4"/>
          <a:stretch>
            <a:fillRect/>
          </a:stretch>
        </p:blipFill>
        <p:spPr>
          <a:xfrm>
            <a:off x="5530254" y="2738710"/>
            <a:ext cx="336757" cy="326233"/>
          </a:xfrm>
          <a:prstGeom prst="rect">
            <a:avLst/>
          </a:prstGeom>
          <a:noFill/>
        </p:spPr>
      </p:pic>
      <p:pic>
        <p:nvPicPr>
          <p:cNvPr id="11" name="Picture 10">
            <a:extLst>
              <a:ext uri="{FF2B5EF4-FFF2-40B4-BE49-F238E27FC236}">
                <a16:creationId xmlns:a16="http://schemas.microsoft.com/office/drawing/2014/main" id="{5FA805CE-BD21-D24A-B9D0-6C00FD5834ED}"/>
              </a:ext>
            </a:extLst>
          </p:cNvPr>
          <p:cNvPicPr>
            <a:picLocks noChangeAspect="1"/>
          </p:cNvPicPr>
          <p:nvPr/>
        </p:nvPicPr>
        <p:blipFill>
          <a:blip r:embed="rId4"/>
          <a:stretch>
            <a:fillRect/>
          </a:stretch>
        </p:blipFill>
        <p:spPr>
          <a:xfrm>
            <a:off x="7232485" y="2720631"/>
            <a:ext cx="336757" cy="326233"/>
          </a:xfrm>
          <a:prstGeom prst="rect">
            <a:avLst/>
          </a:prstGeom>
          <a:noFill/>
        </p:spPr>
      </p:pic>
      <p:pic>
        <p:nvPicPr>
          <p:cNvPr id="12" name="Picture 11">
            <a:extLst>
              <a:ext uri="{FF2B5EF4-FFF2-40B4-BE49-F238E27FC236}">
                <a16:creationId xmlns:a16="http://schemas.microsoft.com/office/drawing/2014/main" id="{D4305E8F-B021-0841-A9B4-50207492847C}"/>
              </a:ext>
            </a:extLst>
          </p:cNvPr>
          <p:cNvPicPr>
            <a:picLocks noChangeAspect="1"/>
          </p:cNvPicPr>
          <p:nvPr/>
        </p:nvPicPr>
        <p:blipFill>
          <a:blip r:embed="rId3"/>
          <a:stretch>
            <a:fillRect/>
          </a:stretch>
        </p:blipFill>
        <p:spPr>
          <a:xfrm>
            <a:off x="8769094" y="2729169"/>
            <a:ext cx="349169" cy="334266"/>
          </a:xfrm>
          <a:prstGeom prst="rect">
            <a:avLst/>
          </a:prstGeom>
        </p:spPr>
      </p:pic>
      <p:pic>
        <p:nvPicPr>
          <p:cNvPr id="15" name="Picture 14">
            <a:extLst>
              <a:ext uri="{FF2B5EF4-FFF2-40B4-BE49-F238E27FC236}">
                <a16:creationId xmlns:a16="http://schemas.microsoft.com/office/drawing/2014/main" id="{B255070F-C1A2-C54A-A81E-AC1F076F8C3C}"/>
              </a:ext>
            </a:extLst>
          </p:cNvPr>
          <p:cNvPicPr>
            <a:picLocks noChangeAspect="1"/>
          </p:cNvPicPr>
          <p:nvPr/>
        </p:nvPicPr>
        <p:blipFill>
          <a:blip r:embed="rId4"/>
          <a:stretch>
            <a:fillRect/>
          </a:stretch>
        </p:blipFill>
        <p:spPr>
          <a:xfrm>
            <a:off x="4057916" y="3141663"/>
            <a:ext cx="336757" cy="326233"/>
          </a:xfrm>
          <a:prstGeom prst="rect">
            <a:avLst/>
          </a:prstGeom>
          <a:noFill/>
        </p:spPr>
      </p:pic>
      <p:pic>
        <p:nvPicPr>
          <p:cNvPr id="16" name="Picture 15">
            <a:extLst>
              <a:ext uri="{FF2B5EF4-FFF2-40B4-BE49-F238E27FC236}">
                <a16:creationId xmlns:a16="http://schemas.microsoft.com/office/drawing/2014/main" id="{30EC6B94-230D-494B-9CBE-BBE045C6810C}"/>
              </a:ext>
            </a:extLst>
          </p:cNvPr>
          <p:cNvPicPr>
            <a:picLocks noChangeAspect="1"/>
          </p:cNvPicPr>
          <p:nvPr/>
        </p:nvPicPr>
        <p:blipFill>
          <a:blip r:embed="rId3"/>
          <a:stretch>
            <a:fillRect/>
          </a:stretch>
        </p:blipFill>
        <p:spPr>
          <a:xfrm>
            <a:off x="5542860" y="3115545"/>
            <a:ext cx="349169" cy="334266"/>
          </a:xfrm>
          <a:prstGeom prst="rect">
            <a:avLst/>
          </a:prstGeom>
        </p:spPr>
      </p:pic>
      <p:pic>
        <p:nvPicPr>
          <p:cNvPr id="17" name="Picture 16">
            <a:extLst>
              <a:ext uri="{FF2B5EF4-FFF2-40B4-BE49-F238E27FC236}">
                <a16:creationId xmlns:a16="http://schemas.microsoft.com/office/drawing/2014/main" id="{4E67AEC2-299A-6F4E-B615-E091AAD84AF9}"/>
              </a:ext>
            </a:extLst>
          </p:cNvPr>
          <p:cNvPicPr>
            <a:picLocks noChangeAspect="1"/>
          </p:cNvPicPr>
          <p:nvPr/>
        </p:nvPicPr>
        <p:blipFill>
          <a:blip r:embed="rId4"/>
          <a:stretch>
            <a:fillRect/>
          </a:stretch>
        </p:blipFill>
        <p:spPr>
          <a:xfrm>
            <a:off x="7250568" y="3110671"/>
            <a:ext cx="336757" cy="326233"/>
          </a:xfrm>
          <a:prstGeom prst="rect">
            <a:avLst/>
          </a:prstGeom>
          <a:noFill/>
        </p:spPr>
      </p:pic>
      <p:pic>
        <p:nvPicPr>
          <p:cNvPr id="19" name="Picture 18">
            <a:extLst>
              <a:ext uri="{FF2B5EF4-FFF2-40B4-BE49-F238E27FC236}">
                <a16:creationId xmlns:a16="http://schemas.microsoft.com/office/drawing/2014/main" id="{6C129B96-97BA-2C43-9C68-E73A1C31CA22}"/>
              </a:ext>
            </a:extLst>
          </p:cNvPr>
          <p:cNvPicPr>
            <a:picLocks noChangeAspect="1"/>
          </p:cNvPicPr>
          <p:nvPr/>
        </p:nvPicPr>
        <p:blipFill>
          <a:blip r:embed="rId3"/>
          <a:stretch>
            <a:fillRect/>
          </a:stretch>
        </p:blipFill>
        <p:spPr>
          <a:xfrm>
            <a:off x="8779429" y="3111459"/>
            <a:ext cx="349169" cy="334266"/>
          </a:xfrm>
          <a:prstGeom prst="rect">
            <a:avLst/>
          </a:prstGeom>
        </p:spPr>
      </p:pic>
      <p:pic>
        <p:nvPicPr>
          <p:cNvPr id="20" name="Picture 19">
            <a:extLst>
              <a:ext uri="{FF2B5EF4-FFF2-40B4-BE49-F238E27FC236}">
                <a16:creationId xmlns:a16="http://schemas.microsoft.com/office/drawing/2014/main" id="{7978130F-EBA0-E54B-93AB-21E99F653861}"/>
              </a:ext>
            </a:extLst>
          </p:cNvPr>
          <p:cNvPicPr>
            <a:picLocks noChangeAspect="1"/>
          </p:cNvPicPr>
          <p:nvPr/>
        </p:nvPicPr>
        <p:blipFill>
          <a:blip r:embed="rId4"/>
          <a:stretch>
            <a:fillRect/>
          </a:stretch>
        </p:blipFill>
        <p:spPr>
          <a:xfrm>
            <a:off x="2740558" y="3496628"/>
            <a:ext cx="336757" cy="326233"/>
          </a:xfrm>
          <a:prstGeom prst="rect">
            <a:avLst/>
          </a:prstGeom>
          <a:noFill/>
        </p:spPr>
      </p:pic>
      <p:pic>
        <p:nvPicPr>
          <p:cNvPr id="21" name="Picture 20">
            <a:extLst>
              <a:ext uri="{FF2B5EF4-FFF2-40B4-BE49-F238E27FC236}">
                <a16:creationId xmlns:a16="http://schemas.microsoft.com/office/drawing/2014/main" id="{B0A8868E-A6B7-0D46-A1B8-ED32FDF6B55F}"/>
              </a:ext>
            </a:extLst>
          </p:cNvPr>
          <p:cNvPicPr>
            <a:picLocks noChangeAspect="1"/>
          </p:cNvPicPr>
          <p:nvPr/>
        </p:nvPicPr>
        <p:blipFill>
          <a:blip r:embed="rId3"/>
          <a:stretch>
            <a:fillRect/>
          </a:stretch>
        </p:blipFill>
        <p:spPr>
          <a:xfrm>
            <a:off x="4052448" y="3498916"/>
            <a:ext cx="349169" cy="334266"/>
          </a:xfrm>
          <a:prstGeom prst="rect">
            <a:avLst/>
          </a:prstGeom>
        </p:spPr>
      </p:pic>
      <p:pic>
        <p:nvPicPr>
          <p:cNvPr id="22" name="Picture 21">
            <a:extLst>
              <a:ext uri="{FF2B5EF4-FFF2-40B4-BE49-F238E27FC236}">
                <a16:creationId xmlns:a16="http://schemas.microsoft.com/office/drawing/2014/main" id="{F3CCD7B7-724B-3747-8377-98B952C2620F}"/>
              </a:ext>
            </a:extLst>
          </p:cNvPr>
          <p:cNvPicPr>
            <a:picLocks noChangeAspect="1"/>
          </p:cNvPicPr>
          <p:nvPr/>
        </p:nvPicPr>
        <p:blipFill>
          <a:blip r:embed="rId4"/>
          <a:stretch>
            <a:fillRect/>
          </a:stretch>
        </p:blipFill>
        <p:spPr>
          <a:xfrm>
            <a:off x="5561253" y="3502294"/>
            <a:ext cx="336757" cy="326233"/>
          </a:xfrm>
          <a:prstGeom prst="rect">
            <a:avLst/>
          </a:prstGeom>
          <a:noFill/>
        </p:spPr>
      </p:pic>
      <p:pic>
        <p:nvPicPr>
          <p:cNvPr id="23" name="Picture 22">
            <a:extLst>
              <a:ext uri="{FF2B5EF4-FFF2-40B4-BE49-F238E27FC236}">
                <a16:creationId xmlns:a16="http://schemas.microsoft.com/office/drawing/2014/main" id="{FB9A67ED-E22C-F74B-9D97-B33741E102E4}"/>
              </a:ext>
            </a:extLst>
          </p:cNvPr>
          <p:cNvPicPr>
            <a:picLocks noChangeAspect="1"/>
          </p:cNvPicPr>
          <p:nvPr/>
        </p:nvPicPr>
        <p:blipFill>
          <a:blip r:embed="rId4"/>
          <a:stretch>
            <a:fillRect/>
          </a:stretch>
        </p:blipFill>
        <p:spPr>
          <a:xfrm>
            <a:off x="7247986" y="3495543"/>
            <a:ext cx="336757" cy="326233"/>
          </a:xfrm>
          <a:prstGeom prst="rect">
            <a:avLst/>
          </a:prstGeom>
          <a:noFill/>
        </p:spPr>
      </p:pic>
      <p:pic>
        <p:nvPicPr>
          <p:cNvPr id="24" name="Picture 23">
            <a:extLst>
              <a:ext uri="{FF2B5EF4-FFF2-40B4-BE49-F238E27FC236}">
                <a16:creationId xmlns:a16="http://schemas.microsoft.com/office/drawing/2014/main" id="{C9A34C9F-ECAD-5340-8314-B39D958FF39F}"/>
              </a:ext>
            </a:extLst>
          </p:cNvPr>
          <p:cNvPicPr>
            <a:picLocks noChangeAspect="1"/>
          </p:cNvPicPr>
          <p:nvPr/>
        </p:nvPicPr>
        <p:blipFill>
          <a:blip r:embed="rId3"/>
          <a:stretch>
            <a:fillRect/>
          </a:stretch>
        </p:blipFill>
        <p:spPr>
          <a:xfrm>
            <a:off x="8794927" y="3483418"/>
            <a:ext cx="349169" cy="334266"/>
          </a:xfrm>
          <a:prstGeom prst="rect">
            <a:avLst/>
          </a:prstGeom>
        </p:spPr>
      </p:pic>
      <p:pic>
        <p:nvPicPr>
          <p:cNvPr id="25" name="Picture 24">
            <a:extLst>
              <a:ext uri="{FF2B5EF4-FFF2-40B4-BE49-F238E27FC236}">
                <a16:creationId xmlns:a16="http://schemas.microsoft.com/office/drawing/2014/main" id="{19C24DE2-DA82-894D-BEAD-0D02B2912964}"/>
              </a:ext>
            </a:extLst>
          </p:cNvPr>
          <p:cNvPicPr>
            <a:picLocks noChangeAspect="1"/>
          </p:cNvPicPr>
          <p:nvPr/>
        </p:nvPicPr>
        <p:blipFill>
          <a:blip r:embed="rId4"/>
          <a:stretch>
            <a:fillRect/>
          </a:stretch>
        </p:blipFill>
        <p:spPr>
          <a:xfrm>
            <a:off x="2719084" y="3859215"/>
            <a:ext cx="336757" cy="326233"/>
          </a:xfrm>
          <a:prstGeom prst="rect">
            <a:avLst/>
          </a:prstGeom>
          <a:noFill/>
        </p:spPr>
      </p:pic>
      <p:pic>
        <p:nvPicPr>
          <p:cNvPr id="27" name="Picture 26">
            <a:extLst>
              <a:ext uri="{FF2B5EF4-FFF2-40B4-BE49-F238E27FC236}">
                <a16:creationId xmlns:a16="http://schemas.microsoft.com/office/drawing/2014/main" id="{FC60EA85-592A-4B48-9CE0-7FFAC68E2603}"/>
              </a:ext>
            </a:extLst>
          </p:cNvPr>
          <p:cNvPicPr>
            <a:picLocks noChangeAspect="1"/>
          </p:cNvPicPr>
          <p:nvPr/>
        </p:nvPicPr>
        <p:blipFill>
          <a:blip r:embed="rId4"/>
          <a:stretch>
            <a:fillRect/>
          </a:stretch>
        </p:blipFill>
        <p:spPr>
          <a:xfrm>
            <a:off x="5566513" y="3852989"/>
            <a:ext cx="336757" cy="326233"/>
          </a:xfrm>
          <a:prstGeom prst="rect">
            <a:avLst/>
          </a:prstGeom>
          <a:noFill/>
        </p:spPr>
      </p:pic>
      <p:pic>
        <p:nvPicPr>
          <p:cNvPr id="28" name="Picture 27">
            <a:extLst>
              <a:ext uri="{FF2B5EF4-FFF2-40B4-BE49-F238E27FC236}">
                <a16:creationId xmlns:a16="http://schemas.microsoft.com/office/drawing/2014/main" id="{2A3B055E-BDA5-3B4A-8646-43BB0510FCBB}"/>
              </a:ext>
            </a:extLst>
          </p:cNvPr>
          <p:cNvPicPr>
            <a:picLocks noChangeAspect="1"/>
          </p:cNvPicPr>
          <p:nvPr/>
        </p:nvPicPr>
        <p:blipFill>
          <a:blip r:embed="rId4"/>
          <a:stretch>
            <a:fillRect/>
          </a:stretch>
        </p:blipFill>
        <p:spPr>
          <a:xfrm>
            <a:off x="8785634" y="3838115"/>
            <a:ext cx="336757" cy="326233"/>
          </a:xfrm>
          <a:prstGeom prst="rect">
            <a:avLst/>
          </a:prstGeom>
          <a:noFill/>
        </p:spPr>
      </p:pic>
      <p:pic>
        <p:nvPicPr>
          <p:cNvPr id="29" name="Picture 28">
            <a:extLst>
              <a:ext uri="{FF2B5EF4-FFF2-40B4-BE49-F238E27FC236}">
                <a16:creationId xmlns:a16="http://schemas.microsoft.com/office/drawing/2014/main" id="{DC4A400F-357C-EF4D-B505-28281C54387A}"/>
              </a:ext>
            </a:extLst>
          </p:cNvPr>
          <p:cNvPicPr>
            <a:picLocks noChangeAspect="1"/>
          </p:cNvPicPr>
          <p:nvPr/>
        </p:nvPicPr>
        <p:blipFill>
          <a:blip r:embed="rId3"/>
          <a:stretch>
            <a:fillRect/>
          </a:stretch>
        </p:blipFill>
        <p:spPr>
          <a:xfrm>
            <a:off x="7232485" y="3855198"/>
            <a:ext cx="349169" cy="334266"/>
          </a:xfrm>
          <a:prstGeom prst="rect">
            <a:avLst/>
          </a:prstGeom>
        </p:spPr>
      </p:pic>
      <p:pic>
        <p:nvPicPr>
          <p:cNvPr id="30" name="Picture 29">
            <a:extLst>
              <a:ext uri="{FF2B5EF4-FFF2-40B4-BE49-F238E27FC236}">
                <a16:creationId xmlns:a16="http://schemas.microsoft.com/office/drawing/2014/main" id="{534BE609-0CF3-0042-A403-42F09C1B5492}"/>
              </a:ext>
            </a:extLst>
          </p:cNvPr>
          <p:cNvPicPr>
            <a:picLocks noChangeAspect="1"/>
          </p:cNvPicPr>
          <p:nvPr/>
        </p:nvPicPr>
        <p:blipFill>
          <a:blip r:embed="rId3"/>
          <a:stretch>
            <a:fillRect/>
          </a:stretch>
        </p:blipFill>
        <p:spPr>
          <a:xfrm>
            <a:off x="2734351" y="4243267"/>
            <a:ext cx="349169" cy="334266"/>
          </a:xfrm>
          <a:prstGeom prst="rect">
            <a:avLst/>
          </a:prstGeom>
        </p:spPr>
      </p:pic>
      <p:pic>
        <p:nvPicPr>
          <p:cNvPr id="31" name="Picture 30">
            <a:extLst>
              <a:ext uri="{FF2B5EF4-FFF2-40B4-BE49-F238E27FC236}">
                <a16:creationId xmlns:a16="http://schemas.microsoft.com/office/drawing/2014/main" id="{2E4B1A37-5B38-1E47-A8C5-CF557CF0FAC8}"/>
              </a:ext>
            </a:extLst>
          </p:cNvPr>
          <p:cNvPicPr>
            <a:picLocks noChangeAspect="1"/>
          </p:cNvPicPr>
          <p:nvPr/>
        </p:nvPicPr>
        <p:blipFill>
          <a:blip r:embed="rId3"/>
          <a:stretch>
            <a:fillRect/>
          </a:stretch>
        </p:blipFill>
        <p:spPr>
          <a:xfrm>
            <a:off x="4052448" y="3892880"/>
            <a:ext cx="349169" cy="334266"/>
          </a:xfrm>
          <a:prstGeom prst="rect">
            <a:avLst/>
          </a:prstGeom>
        </p:spPr>
      </p:pic>
      <p:pic>
        <p:nvPicPr>
          <p:cNvPr id="32" name="Picture 31">
            <a:extLst>
              <a:ext uri="{FF2B5EF4-FFF2-40B4-BE49-F238E27FC236}">
                <a16:creationId xmlns:a16="http://schemas.microsoft.com/office/drawing/2014/main" id="{77A23E91-560B-1941-954B-E8E0A4763CC8}"/>
              </a:ext>
            </a:extLst>
          </p:cNvPr>
          <p:cNvPicPr>
            <a:picLocks noChangeAspect="1"/>
          </p:cNvPicPr>
          <p:nvPr/>
        </p:nvPicPr>
        <p:blipFill>
          <a:blip r:embed="rId3"/>
          <a:stretch>
            <a:fillRect/>
          </a:stretch>
        </p:blipFill>
        <p:spPr>
          <a:xfrm>
            <a:off x="4052448" y="4258777"/>
            <a:ext cx="349169" cy="334266"/>
          </a:xfrm>
          <a:prstGeom prst="rect">
            <a:avLst/>
          </a:prstGeom>
        </p:spPr>
      </p:pic>
      <p:pic>
        <p:nvPicPr>
          <p:cNvPr id="33" name="Picture 32">
            <a:extLst>
              <a:ext uri="{FF2B5EF4-FFF2-40B4-BE49-F238E27FC236}">
                <a16:creationId xmlns:a16="http://schemas.microsoft.com/office/drawing/2014/main" id="{69572CC4-9D3C-784B-BB9A-2BF6BF405A44}"/>
              </a:ext>
            </a:extLst>
          </p:cNvPr>
          <p:cNvPicPr>
            <a:picLocks noChangeAspect="1"/>
          </p:cNvPicPr>
          <p:nvPr/>
        </p:nvPicPr>
        <p:blipFill>
          <a:blip r:embed="rId4"/>
          <a:stretch>
            <a:fillRect/>
          </a:stretch>
        </p:blipFill>
        <p:spPr>
          <a:xfrm>
            <a:off x="5566513" y="4243267"/>
            <a:ext cx="336757" cy="326233"/>
          </a:xfrm>
          <a:prstGeom prst="rect">
            <a:avLst/>
          </a:prstGeom>
          <a:noFill/>
        </p:spPr>
      </p:pic>
      <p:pic>
        <p:nvPicPr>
          <p:cNvPr id="34" name="Picture 33">
            <a:extLst>
              <a:ext uri="{FF2B5EF4-FFF2-40B4-BE49-F238E27FC236}">
                <a16:creationId xmlns:a16="http://schemas.microsoft.com/office/drawing/2014/main" id="{5EFE2634-3B09-0742-B19A-E03361C11410}"/>
              </a:ext>
            </a:extLst>
          </p:cNvPr>
          <p:cNvPicPr>
            <a:picLocks noChangeAspect="1"/>
          </p:cNvPicPr>
          <p:nvPr/>
        </p:nvPicPr>
        <p:blipFill>
          <a:blip r:embed="rId4"/>
          <a:stretch>
            <a:fillRect/>
          </a:stretch>
        </p:blipFill>
        <p:spPr>
          <a:xfrm>
            <a:off x="7250659" y="4240070"/>
            <a:ext cx="336757" cy="326233"/>
          </a:xfrm>
          <a:prstGeom prst="rect">
            <a:avLst/>
          </a:prstGeom>
          <a:noFill/>
        </p:spPr>
      </p:pic>
      <p:pic>
        <p:nvPicPr>
          <p:cNvPr id="35" name="Picture 34">
            <a:extLst>
              <a:ext uri="{FF2B5EF4-FFF2-40B4-BE49-F238E27FC236}">
                <a16:creationId xmlns:a16="http://schemas.microsoft.com/office/drawing/2014/main" id="{35294595-AB11-484B-BF3E-70984C854002}"/>
              </a:ext>
            </a:extLst>
          </p:cNvPr>
          <p:cNvPicPr>
            <a:picLocks noChangeAspect="1"/>
          </p:cNvPicPr>
          <p:nvPr/>
        </p:nvPicPr>
        <p:blipFill>
          <a:blip r:embed="rId4"/>
          <a:stretch>
            <a:fillRect/>
          </a:stretch>
        </p:blipFill>
        <p:spPr>
          <a:xfrm>
            <a:off x="8798034" y="4225113"/>
            <a:ext cx="336757" cy="326233"/>
          </a:xfrm>
          <a:prstGeom prst="rect">
            <a:avLst/>
          </a:prstGeom>
          <a:noFill/>
        </p:spPr>
      </p:pic>
      <p:pic>
        <p:nvPicPr>
          <p:cNvPr id="36" name="Picture 35">
            <a:extLst>
              <a:ext uri="{FF2B5EF4-FFF2-40B4-BE49-F238E27FC236}">
                <a16:creationId xmlns:a16="http://schemas.microsoft.com/office/drawing/2014/main" id="{C6AF5C9F-4A22-498E-958B-28CADAD5B7DC}"/>
              </a:ext>
            </a:extLst>
          </p:cNvPr>
          <p:cNvPicPr>
            <a:picLocks noChangeAspect="1"/>
          </p:cNvPicPr>
          <p:nvPr/>
        </p:nvPicPr>
        <p:blipFill>
          <a:blip r:embed="rId4"/>
          <a:stretch>
            <a:fillRect/>
          </a:stretch>
        </p:blipFill>
        <p:spPr>
          <a:xfrm>
            <a:off x="2724416" y="3111183"/>
            <a:ext cx="336757" cy="326233"/>
          </a:xfrm>
          <a:prstGeom prst="rect">
            <a:avLst/>
          </a:prstGeom>
          <a:noFill/>
        </p:spPr>
      </p:pic>
      <p:sp>
        <p:nvSpPr>
          <p:cNvPr id="3" name="Rectangle 2">
            <a:extLst>
              <a:ext uri="{FF2B5EF4-FFF2-40B4-BE49-F238E27FC236}">
                <a16:creationId xmlns:a16="http://schemas.microsoft.com/office/drawing/2014/main" id="{770D0138-3D9A-48D8-B666-1378CCA7FA1F}"/>
              </a:ext>
            </a:extLst>
          </p:cNvPr>
          <p:cNvSpPr/>
          <p:nvPr/>
        </p:nvSpPr>
        <p:spPr>
          <a:xfrm>
            <a:off x="352566" y="4501483"/>
            <a:ext cx="4104009" cy="461665"/>
          </a:xfrm>
          <a:prstGeom prst="rect">
            <a:avLst/>
          </a:prstGeom>
          <a:noFill/>
        </p:spPr>
        <p:txBody>
          <a:bodyPr wrap="non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*in all VCs except escape VC</a:t>
            </a:r>
          </a:p>
        </p:txBody>
      </p:sp>
      <p:sp>
        <p:nvSpPr>
          <p:cNvPr id="7" name="Rectangle 6">
            <a:extLst>
              <a:ext uri="{FF2B5EF4-FFF2-40B4-BE49-F238E27FC236}">
                <a16:creationId xmlns:a16="http://schemas.microsoft.com/office/drawing/2014/main" id="{DF2A01EB-2ABE-4C1E-8378-327035146488}"/>
              </a:ext>
            </a:extLst>
          </p:cNvPr>
          <p:cNvSpPr/>
          <p:nvPr/>
        </p:nvSpPr>
        <p:spPr>
          <a:xfrm>
            <a:off x="3001621" y="3035462"/>
            <a:ext cx="269626" cy="369332"/>
          </a:xfrm>
          <a:prstGeom prst="rect">
            <a:avLst/>
          </a:prstGeom>
        </p:spPr>
        <p:txBody>
          <a:bodyPr wrap="none">
            <a:spAutoFit/>
          </a:bodyPr>
          <a:lstStyle/>
          <a:p>
            <a:r>
              <a:rPr lang="en-US" dirty="0">
                <a:ln w="0"/>
                <a:effectLst>
                  <a:outerShdw blurRad="38100" dist="19050" dir="2700000" algn="tl" rotWithShape="0">
                    <a:schemeClr val="dk1">
                      <a:alpha val="40000"/>
                    </a:schemeClr>
                  </a:outerShdw>
                </a:effectLst>
              </a:rPr>
              <a:t>*</a:t>
            </a:r>
            <a:endParaRPr lang="en-US" dirty="0"/>
          </a:p>
        </p:txBody>
      </p:sp>
      <p:sp>
        <p:nvSpPr>
          <p:cNvPr id="37" name="Rectangle 36">
            <a:extLst>
              <a:ext uri="{FF2B5EF4-FFF2-40B4-BE49-F238E27FC236}">
                <a16:creationId xmlns:a16="http://schemas.microsoft.com/office/drawing/2014/main" id="{3313CC49-8AC7-4570-96D4-50BD186AC7CD}"/>
              </a:ext>
            </a:extLst>
          </p:cNvPr>
          <p:cNvSpPr/>
          <p:nvPr/>
        </p:nvSpPr>
        <p:spPr>
          <a:xfrm rot="21110733">
            <a:off x="1473778" y="3029736"/>
            <a:ext cx="7063129" cy="1271347"/>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3600" b="1" dirty="0"/>
              <a:t>Can we do better?</a:t>
            </a:r>
          </a:p>
        </p:txBody>
      </p:sp>
    </p:spTree>
    <p:extLst>
      <p:ext uri="{BB962C8B-B14F-4D97-AF65-F5344CB8AC3E}">
        <p14:creationId xmlns:p14="http://schemas.microsoft.com/office/powerpoint/2010/main" val="2087385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par>
                                <p:cTn id="28" presetID="10" presetClass="entr" presetSubtype="0" fill="hold" nodeType="with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fade">
                                      <p:cBhvr>
                                        <p:cTn id="30" dur="500"/>
                                        <p:tgtEl>
                                          <p:spTgt spid="36"/>
                                        </p:tgtEl>
                                      </p:cBhvr>
                                    </p:animEffect>
                                  </p:childTnLst>
                                </p:cTn>
                              </p:par>
                              <p:par>
                                <p:cTn id="31" presetID="10"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fade">
                                      <p:cBhvr>
                                        <p:cTn id="33" dur="500"/>
                                        <p:tgtEl>
                                          <p:spTgt spid="15"/>
                                        </p:tgtEl>
                                      </p:cBhvr>
                                    </p:animEffect>
                                  </p:childTnLst>
                                </p:cTn>
                              </p:par>
                              <p:par>
                                <p:cTn id="34" presetID="10" presetClass="entr" presetSubtype="0" fill="hold" nodeType="with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500"/>
                                        <p:tgtEl>
                                          <p:spTgt spid="16"/>
                                        </p:tgtEl>
                                      </p:cBhvr>
                                    </p:animEffect>
                                  </p:childTnLst>
                                </p:cTn>
                              </p:par>
                              <p:par>
                                <p:cTn id="37" presetID="10" presetClass="entr" presetSubtype="0" fill="hold" nodeType="with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childTnLst>
                                </p:cTn>
                              </p:par>
                              <p:par>
                                <p:cTn id="40" presetID="10" presetClass="entr" presetSubtype="0" fill="hold" nodeType="with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500"/>
                                        <p:tgtEl>
                                          <p:spTgt spid="20"/>
                                        </p:tgtEl>
                                      </p:cBhvr>
                                    </p:animEffect>
                                  </p:childTnLst>
                                </p:cTn>
                              </p:par>
                              <p:par>
                                <p:cTn id="48" presetID="10" presetClass="entr" presetSubtype="0" fill="hold" nodeType="with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fade">
                                      <p:cBhvr>
                                        <p:cTn id="50" dur="500"/>
                                        <p:tgtEl>
                                          <p:spTgt spid="21"/>
                                        </p:tgtEl>
                                      </p:cBhvr>
                                    </p:animEffect>
                                  </p:childTnLst>
                                </p:cTn>
                              </p:par>
                              <p:par>
                                <p:cTn id="51" presetID="10" presetClass="entr" presetSubtype="0" fill="hold" nodeType="with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fade">
                                      <p:cBhvr>
                                        <p:cTn id="53" dur="500"/>
                                        <p:tgtEl>
                                          <p:spTgt spid="22"/>
                                        </p:tgtEl>
                                      </p:cBhvr>
                                    </p:animEffect>
                                  </p:childTnLst>
                                </p:cTn>
                              </p:par>
                              <p:par>
                                <p:cTn id="54" presetID="10" presetClass="entr" presetSubtype="0" fill="hold" nodeType="with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fade">
                                      <p:cBhvr>
                                        <p:cTn id="56" dur="500"/>
                                        <p:tgtEl>
                                          <p:spTgt spid="23"/>
                                        </p:tgtEl>
                                      </p:cBhvr>
                                    </p:animEffect>
                                  </p:childTnLst>
                                </p:cTn>
                              </p:par>
                              <p:par>
                                <p:cTn id="57" presetID="10" presetClass="entr" presetSubtype="0" fill="hold" nodeType="with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fade">
                                      <p:cBhvr>
                                        <p:cTn id="59" dur="500"/>
                                        <p:tgtEl>
                                          <p:spTgt spid="24"/>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25"/>
                                        </p:tgtEl>
                                        <p:attrNameLst>
                                          <p:attrName>style.visibility</p:attrName>
                                        </p:attrNameLst>
                                      </p:cBhvr>
                                      <p:to>
                                        <p:strVal val="visible"/>
                                      </p:to>
                                    </p:set>
                                    <p:animEffect transition="in" filter="fade">
                                      <p:cBhvr>
                                        <p:cTn id="64" dur="500"/>
                                        <p:tgtEl>
                                          <p:spTgt spid="25"/>
                                        </p:tgtEl>
                                      </p:cBhvr>
                                    </p:animEffect>
                                  </p:childTnLst>
                                </p:cTn>
                              </p:par>
                              <p:par>
                                <p:cTn id="65" presetID="10" presetClass="entr" presetSubtype="0" fill="hold" nodeType="withEffect">
                                  <p:stCondLst>
                                    <p:cond delay="0"/>
                                  </p:stCondLst>
                                  <p:childTnLst>
                                    <p:set>
                                      <p:cBhvr>
                                        <p:cTn id="66" dur="1" fill="hold">
                                          <p:stCondLst>
                                            <p:cond delay="0"/>
                                          </p:stCondLst>
                                        </p:cTn>
                                        <p:tgtEl>
                                          <p:spTgt spid="31"/>
                                        </p:tgtEl>
                                        <p:attrNameLst>
                                          <p:attrName>style.visibility</p:attrName>
                                        </p:attrNameLst>
                                      </p:cBhvr>
                                      <p:to>
                                        <p:strVal val="visible"/>
                                      </p:to>
                                    </p:set>
                                    <p:animEffect transition="in" filter="fade">
                                      <p:cBhvr>
                                        <p:cTn id="67" dur="500"/>
                                        <p:tgtEl>
                                          <p:spTgt spid="31"/>
                                        </p:tgtEl>
                                      </p:cBhvr>
                                    </p:animEffect>
                                  </p:childTnLst>
                                </p:cTn>
                              </p:par>
                              <p:par>
                                <p:cTn id="68" presetID="10" presetClass="entr" presetSubtype="0" fill="hold" nodeType="withEffect">
                                  <p:stCondLst>
                                    <p:cond delay="0"/>
                                  </p:stCondLst>
                                  <p:childTnLst>
                                    <p:set>
                                      <p:cBhvr>
                                        <p:cTn id="69" dur="1" fill="hold">
                                          <p:stCondLst>
                                            <p:cond delay="0"/>
                                          </p:stCondLst>
                                        </p:cTn>
                                        <p:tgtEl>
                                          <p:spTgt spid="27"/>
                                        </p:tgtEl>
                                        <p:attrNameLst>
                                          <p:attrName>style.visibility</p:attrName>
                                        </p:attrNameLst>
                                      </p:cBhvr>
                                      <p:to>
                                        <p:strVal val="visible"/>
                                      </p:to>
                                    </p:set>
                                    <p:animEffect transition="in" filter="fade">
                                      <p:cBhvr>
                                        <p:cTn id="70" dur="500"/>
                                        <p:tgtEl>
                                          <p:spTgt spid="27"/>
                                        </p:tgtEl>
                                      </p:cBhvr>
                                    </p:animEffect>
                                  </p:childTnLst>
                                </p:cTn>
                              </p:par>
                              <p:par>
                                <p:cTn id="71" presetID="10" presetClass="entr" presetSubtype="0" fill="hold" nodeType="withEffect">
                                  <p:stCondLst>
                                    <p:cond delay="0"/>
                                  </p:stCondLst>
                                  <p:childTnLst>
                                    <p:set>
                                      <p:cBhvr>
                                        <p:cTn id="72" dur="1" fill="hold">
                                          <p:stCondLst>
                                            <p:cond delay="0"/>
                                          </p:stCondLst>
                                        </p:cTn>
                                        <p:tgtEl>
                                          <p:spTgt spid="29"/>
                                        </p:tgtEl>
                                        <p:attrNameLst>
                                          <p:attrName>style.visibility</p:attrName>
                                        </p:attrNameLst>
                                      </p:cBhvr>
                                      <p:to>
                                        <p:strVal val="visible"/>
                                      </p:to>
                                    </p:set>
                                    <p:animEffect transition="in" filter="fade">
                                      <p:cBhvr>
                                        <p:cTn id="73" dur="500"/>
                                        <p:tgtEl>
                                          <p:spTgt spid="29"/>
                                        </p:tgtEl>
                                      </p:cBhvr>
                                    </p:animEffect>
                                  </p:childTnLst>
                                </p:cTn>
                              </p:par>
                              <p:par>
                                <p:cTn id="74" presetID="10" presetClass="entr" presetSubtype="0" fill="hold" nodeType="withEffect">
                                  <p:stCondLst>
                                    <p:cond delay="0"/>
                                  </p:stCondLst>
                                  <p:childTnLst>
                                    <p:set>
                                      <p:cBhvr>
                                        <p:cTn id="75" dur="1" fill="hold">
                                          <p:stCondLst>
                                            <p:cond delay="0"/>
                                          </p:stCondLst>
                                        </p:cTn>
                                        <p:tgtEl>
                                          <p:spTgt spid="28"/>
                                        </p:tgtEl>
                                        <p:attrNameLst>
                                          <p:attrName>style.visibility</p:attrName>
                                        </p:attrNameLst>
                                      </p:cBhvr>
                                      <p:to>
                                        <p:strVal val="visible"/>
                                      </p:to>
                                    </p:set>
                                    <p:animEffect transition="in" filter="fade">
                                      <p:cBhvr>
                                        <p:cTn id="76" dur="500"/>
                                        <p:tgtEl>
                                          <p:spTgt spid="28"/>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30"/>
                                        </p:tgtEl>
                                        <p:attrNameLst>
                                          <p:attrName>style.visibility</p:attrName>
                                        </p:attrNameLst>
                                      </p:cBhvr>
                                      <p:to>
                                        <p:strVal val="visible"/>
                                      </p:to>
                                    </p:set>
                                    <p:animEffect transition="in" filter="fade">
                                      <p:cBhvr>
                                        <p:cTn id="81" dur="500"/>
                                        <p:tgtEl>
                                          <p:spTgt spid="30"/>
                                        </p:tgtEl>
                                      </p:cBhvr>
                                    </p:animEffect>
                                  </p:childTnLst>
                                </p:cTn>
                              </p:par>
                              <p:par>
                                <p:cTn id="82" presetID="10" presetClass="entr" presetSubtype="0" fill="hold"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fade">
                                      <p:cBhvr>
                                        <p:cTn id="84" dur="500"/>
                                        <p:tgtEl>
                                          <p:spTgt spid="32"/>
                                        </p:tgtEl>
                                      </p:cBhvr>
                                    </p:animEffect>
                                  </p:childTnLst>
                                </p:cTn>
                              </p:par>
                              <p:par>
                                <p:cTn id="85" presetID="10" presetClass="entr" presetSubtype="0" fill="hold" nodeType="withEffect">
                                  <p:stCondLst>
                                    <p:cond delay="0"/>
                                  </p:stCondLst>
                                  <p:childTnLst>
                                    <p:set>
                                      <p:cBhvr>
                                        <p:cTn id="86" dur="1" fill="hold">
                                          <p:stCondLst>
                                            <p:cond delay="0"/>
                                          </p:stCondLst>
                                        </p:cTn>
                                        <p:tgtEl>
                                          <p:spTgt spid="33"/>
                                        </p:tgtEl>
                                        <p:attrNameLst>
                                          <p:attrName>style.visibility</p:attrName>
                                        </p:attrNameLst>
                                      </p:cBhvr>
                                      <p:to>
                                        <p:strVal val="visible"/>
                                      </p:to>
                                    </p:set>
                                    <p:animEffect transition="in" filter="fade">
                                      <p:cBhvr>
                                        <p:cTn id="87" dur="500"/>
                                        <p:tgtEl>
                                          <p:spTgt spid="33"/>
                                        </p:tgtEl>
                                      </p:cBhvr>
                                    </p:animEffect>
                                  </p:childTnLst>
                                </p:cTn>
                              </p:par>
                              <p:par>
                                <p:cTn id="88" presetID="10" presetClass="entr" presetSubtype="0" fill="hold" nodeType="withEffect">
                                  <p:stCondLst>
                                    <p:cond delay="0"/>
                                  </p:stCondLst>
                                  <p:childTnLst>
                                    <p:set>
                                      <p:cBhvr>
                                        <p:cTn id="89" dur="1" fill="hold">
                                          <p:stCondLst>
                                            <p:cond delay="0"/>
                                          </p:stCondLst>
                                        </p:cTn>
                                        <p:tgtEl>
                                          <p:spTgt spid="34"/>
                                        </p:tgtEl>
                                        <p:attrNameLst>
                                          <p:attrName>style.visibility</p:attrName>
                                        </p:attrNameLst>
                                      </p:cBhvr>
                                      <p:to>
                                        <p:strVal val="visible"/>
                                      </p:to>
                                    </p:set>
                                    <p:animEffect transition="in" filter="fade">
                                      <p:cBhvr>
                                        <p:cTn id="90" dur="500"/>
                                        <p:tgtEl>
                                          <p:spTgt spid="34"/>
                                        </p:tgtEl>
                                      </p:cBhvr>
                                    </p:animEffect>
                                  </p:childTnLst>
                                </p:cTn>
                              </p:par>
                              <p:par>
                                <p:cTn id="91" presetID="10" presetClass="entr" presetSubtype="0" fill="hold" nodeType="withEffect">
                                  <p:stCondLst>
                                    <p:cond delay="0"/>
                                  </p:stCondLst>
                                  <p:childTnLst>
                                    <p:set>
                                      <p:cBhvr>
                                        <p:cTn id="92" dur="1" fill="hold">
                                          <p:stCondLst>
                                            <p:cond delay="0"/>
                                          </p:stCondLst>
                                        </p:cTn>
                                        <p:tgtEl>
                                          <p:spTgt spid="35"/>
                                        </p:tgtEl>
                                        <p:attrNameLst>
                                          <p:attrName>style.visibility</p:attrName>
                                        </p:attrNameLst>
                                      </p:cBhvr>
                                      <p:to>
                                        <p:strVal val="visible"/>
                                      </p:to>
                                    </p:set>
                                    <p:animEffect transition="in" filter="fade">
                                      <p:cBhvr>
                                        <p:cTn id="93" dur="500"/>
                                        <p:tgtEl>
                                          <p:spTgt spid="35"/>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grpId="0" nodeType="clickEffect">
                                  <p:stCondLst>
                                    <p:cond delay="0"/>
                                  </p:stCondLst>
                                  <p:childTnLst>
                                    <p:set>
                                      <p:cBhvr>
                                        <p:cTn id="97" dur="1" fill="hold">
                                          <p:stCondLst>
                                            <p:cond delay="0"/>
                                          </p:stCondLst>
                                        </p:cTn>
                                        <p:tgtEl>
                                          <p:spTgt spid="37"/>
                                        </p:tgtEl>
                                        <p:attrNameLst>
                                          <p:attrName>style.visibility</p:attrName>
                                        </p:attrNameLst>
                                      </p:cBhvr>
                                      <p:to>
                                        <p:strVal val="visible"/>
                                      </p:to>
                                    </p:set>
                                    <p:animEffect transition="in" filter="fade">
                                      <p:cBhvr>
                                        <p:cTn id="98"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37" grpId="0" animBg="1"/>
    </p:bldLst>
  </p:timing>
</p:sld>
</file>

<file path=ppt/theme/theme1.xml><?xml version="1.0" encoding="utf-8"?>
<a:theme xmlns:a="http://schemas.openxmlformats.org/drawingml/2006/main" name="Facet">
  <a:themeElements>
    <a:clrScheme name="Custom 6">
      <a:dk1>
        <a:srgbClr val="000000"/>
      </a:dk1>
      <a:lt1>
        <a:srgbClr val="FFFFFF"/>
      </a:lt1>
      <a:dk2>
        <a:srgbClr val="2C3C43"/>
      </a:dk2>
      <a:lt2>
        <a:srgbClr val="EBEBEB"/>
      </a:lt2>
      <a:accent1>
        <a:srgbClr val="181F79"/>
      </a:accent1>
      <a:accent2>
        <a:srgbClr val="F5CA31"/>
      </a:accent2>
      <a:accent3>
        <a:srgbClr val="919191"/>
      </a:accent3>
      <a:accent4>
        <a:srgbClr val="E76618"/>
      </a:accent4>
      <a:accent5>
        <a:srgbClr val="C42F1A"/>
      </a:accent5>
      <a:accent6>
        <a:srgbClr val="918655"/>
      </a:accent6>
      <a:hlink>
        <a:srgbClr val="941100"/>
      </a:hlink>
      <a:folHlink>
        <a:srgbClr val="94110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8641</TotalTime>
  <Words>3387</Words>
  <Application>Microsoft Macintosh PowerPoint</Application>
  <PresentationFormat>Widescreen</PresentationFormat>
  <Paragraphs>438</Paragraphs>
  <Slides>30</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Cambria</vt:lpstr>
      <vt:lpstr>Helvetica</vt:lpstr>
      <vt:lpstr>Trebuchet MS</vt:lpstr>
      <vt:lpstr>Wingdings 3</vt:lpstr>
      <vt:lpstr>Facet</vt:lpstr>
      <vt:lpstr>PowerPoint Presentation</vt:lpstr>
      <vt:lpstr>Many-Core  Networks-on-Chip</vt:lpstr>
      <vt:lpstr>Challenge: Deadlocks</vt:lpstr>
      <vt:lpstr>Challenge: Deadlocks</vt:lpstr>
      <vt:lpstr>Deadlocks: Zoomed-In</vt:lpstr>
      <vt:lpstr>What is a deadlock?</vt:lpstr>
      <vt:lpstr>Outline</vt:lpstr>
      <vt:lpstr>Current Solutions</vt:lpstr>
      <vt:lpstr>Qualitative Comparison of Deadlock Freedom Mechanisms</vt:lpstr>
      <vt:lpstr>Outline</vt:lpstr>
      <vt:lpstr>PowerPoint Presentation</vt:lpstr>
      <vt:lpstr>Nuance about ‘Brownian Bubble’ movement</vt:lpstr>
      <vt:lpstr>Deadlock Freedom Proof</vt:lpstr>
      <vt:lpstr>Outline</vt:lpstr>
      <vt:lpstr>BBR Microarchitecture</vt:lpstr>
      <vt:lpstr>BBR Microarchitecture</vt:lpstr>
      <vt:lpstr>Brownian Bubble Movement Frequency</vt:lpstr>
      <vt:lpstr>Credit Management</vt:lpstr>
      <vt:lpstr>Deadlock Freedom Corner Cases</vt:lpstr>
      <vt:lpstr>Solution: Bubble Exchange (BE)</vt:lpstr>
      <vt:lpstr>Outline</vt:lpstr>
      <vt:lpstr>Evaluations</vt:lpstr>
      <vt:lpstr>Outline</vt:lpstr>
      <vt:lpstr>Results: Correctness</vt:lpstr>
      <vt:lpstr>Result: Performance</vt:lpstr>
      <vt:lpstr>Result: Bubble Movement(BM)</vt:lpstr>
      <vt:lpstr>Results: Irregular topology</vt:lpstr>
      <vt:lpstr>Outline</vt:lpstr>
      <vt:lpstr>Revisiting Qualitative Comparison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Parasar, Mayank</dc:creator>
  <cp:lastModifiedBy>Mayank Parasar</cp:lastModifiedBy>
  <cp:revision>399</cp:revision>
  <dcterms:created xsi:type="dcterms:W3CDTF">2018-09-16T04:16:36Z</dcterms:created>
  <dcterms:modified xsi:type="dcterms:W3CDTF">2020-01-31T02:48:30Z</dcterms:modified>
</cp:coreProperties>
</file>

<file path=docProps/thumbnail.jpeg>
</file>